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1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6" r:id="rId3"/>
    <p:sldId id="272" r:id="rId4"/>
    <p:sldId id="273" r:id="rId5"/>
    <p:sldId id="286" r:id="rId6"/>
    <p:sldId id="303" r:id="rId7"/>
    <p:sldId id="301" r:id="rId8"/>
    <p:sldId id="304" r:id="rId9"/>
    <p:sldId id="302" r:id="rId10"/>
    <p:sldId id="289" r:id="rId11"/>
    <p:sldId id="305" r:id="rId12"/>
    <p:sldId id="306" r:id="rId13"/>
    <p:sldId id="307" r:id="rId14"/>
    <p:sldId id="293" r:id="rId15"/>
    <p:sldId id="298" r:id="rId16"/>
    <p:sldId id="300" r:id="rId17"/>
    <p:sldId id="308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 showGuides="1">
      <p:cViewPr varScale="1">
        <p:scale>
          <a:sx n="105" d="100"/>
          <a:sy n="105" d="100"/>
        </p:scale>
        <p:origin x="83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Soglia di apprendimento (in ore)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2"/>
                <c:pt idx="0">
                  <c:v>Altre App</c:v>
                </c:pt>
                <c:pt idx="1">
                  <c:v>BidHub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51-4D21-A6E0-75AB23CDD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89432768"/>
        <c:axId val="1101095584"/>
      </c:barChart>
      <c:catAx>
        <c:axId val="78943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01095584"/>
        <c:crosses val="autoZero"/>
        <c:auto val="1"/>
        <c:lblAlgn val="ctr"/>
        <c:lblOffset val="100"/>
        <c:noMultiLvlLbl val="0"/>
      </c:catAx>
      <c:valAx>
        <c:axId val="110109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8943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41F36-6EC6-4DA8-9F6E-1DCEB43BE662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53D6D80-CC2E-409A-A9C9-EC87EFB837CA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Front-end: Flutter su Android Studio</a:t>
          </a:r>
          <a:endParaRPr lang="en-US" dirty="0"/>
        </a:p>
      </dgm:t>
    </dgm:pt>
    <dgm:pt modelId="{87AFA471-FF1A-4D53-87B0-D09F7246E406}" type="parTrans" cxnId="{D765166B-9DF9-4995-AE2D-BE65C3DD4D3F}">
      <dgm:prSet/>
      <dgm:spPr/>
      <dgm:t>
        <a:bodyPr/>
        <a:lstStyle/>
        <a:p>
          <a:endParaRPr lang="en-US"/>
        </a:p>
      </dgm:t>
    </dgm:pt>
    <dgm:pt modelId="{207BD100-EAD2-4BEE-BD30-634717FC9B28}" type="sibTrans" cxnId="{D765166B-9DF9-4995-AE2D-BE65C3DD4D3F}">
      <dgm:prSet/>
      <dgm:spPr/>
      <dgm:t>
        <a:bodyPr/>
        <a:lstStyle/>
        <a:p>
          <a:endParaRPr lang="en-US"/>
        </a:p>
      </dgm:t>
    </dgm:pt>
    <dgm:pt modelId="{21D76291-A791-49E0-B5A1-A4D01A208547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Database: PostgreSQL</a:t>
          </a:r>
          <a:endParaRPr lang="en-US" dirty="0"/>
        </a:p>
      </dgm:t>
    </dgm:pt>
    <dgm:pt modelId="{05C97132-3851-477C-A9E9-278583E878BE}" type="parTrans" cxnId="{E25E6E94-EC44-43D6-9F0D-86D28836C278}">
      <dgm:prSet/>
      <dgm:spPr/>
      <dgm:t>
        <a:bodyPr/>
        <a:lstStyle/>
        <a:p>
          <a:endParaRPr lang="en-US"/>
        </a:p>
      </dgm:t>
    </dgm:pt>
    <dgm:pt modelId="{C2140808-3ACA-49BF-83D1-0B4A74E6DFC3}" type="sibTrans" cxnId="{E25E6E94-EC44-43D6-9F0D-86D28836C278}">
      <dgm:prSet/>
      <dgm:spPr/>
      <dgm:t>
        <a:bodyPr/>
        <a:lstStyle/>
        <a:p>
          <a:endParaRPr lang="en-US"/>
        </a:p>
      </dgm:t>
    </dgm:pt>
    <dgm:pt modelId="{6E935CEF-F908-4B78-A589-5FC31AE4E791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ORM: Sequelize</a:t>
          </a:r>
          <a:endParaRPr lang="en-US" dirty="0"/>
        </a:p>
      </dgm:t>
    </dgm:pt>
    <dgm:pt modelId="{A13D89EB-2AC8-4934-83C9-404CEB2065A7}" type="parTrans" cxnId="{040FCBDE-671D-405F-8B9F-AC2739F563F4}">
      <dgm:prSet/>
      <dgm:spPr/>
      <dgm:t>
        <a:bodyPr/>
        <a:lstStyle/>
        <a:p>
          <a:endParaRPr lang="en-US"/>
        </a:p>
      </dgm:t>
    </dgm:pt>
    <dgm:pt modelId="{F33ADEFC-0A8A-462D-A28C-2C7301829BD0}" type="sibTrans" cxnId="{040FCBDE-671D-405F-8B9F-AC2739F563F4}">
      <dgm:prSet/>
      <dgm:spPr/>
      <dgm:t>
        <a:bodyPr/>
        <a:lstStyle/>
        <a:p>
          <a:endParaRPr lang="en-US"/>
        </a:p>
      </dgm:t>
    </dgm:pt>
    <dgm:pt modelId="{B700A311-9B6E-4A33-8C89-E534C046396D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Libreria per l’autenticazione: Passport</a:t>
          </a:r>
          <a:endParaRPr lang="en-US" dirty="0"/>
        </a:p>
      </dgm:t>
    </dgm:pt>
    <dgm:pt modelId="{05E7EF98-EA42-4772-811B-89F41B3DD68D}" type="parTrans" cxnId="{2DE9BCD6-9EC9-4D00-B03D-6AEDBBA6F312}">
      <dgm:prSet/>
      <dgm:spPr/>
      <dgm:t>
        <a:bodyPr/>
        <a:lstStyle/>
        <a:p>
          <a:endParaRPr lang="en-US"/>
        </a:p>
      </dgm:t>
    </dgm:pt>
    <dgm:pt modelId="{8A433B64-1401-4274-B6CA-EAE849512650}" type="sibTrans" cxnId="{2DE9BCD6-9EC9-4D00-B03D-6AEDBBA6F312}">
      <dgm:prSet/>
      <dgm:spPr/>
      <dgm:t>
        <a:bodyPr/>
        <a:lstStyle/>
        <a:p>
          <a:endParaRPr lang="en-US"/>
        </a:p>
      </dgm:t>
    </dgm:pt>
    <dgm:pt modelId="{501EAAD6-40B4-437A-AEF3-D057D550DB5D}">
      <dgm:prSet/>
      <dgm:spPr>
        <a:solidFill>
          <a:srgbClr val="0070C0"/>
        </a:solidFill>
      </dgm:spPr>
      <dgm:t>
        <a:bodyPr/>
        <a:lstStyle/>
        <a:p>
          <a:r>
            <a:rPr lang="it-IT" b="1"/>
            <a:t>Virtualizzazione: Docker</a:t>
          </a:r>
          <a:endParaRPr lang="en-US"/>
        </a:p>
      </dgm:t>
    </dgm:pt>
    <dgm:pt modelId="{CCE901AA-D909-4DBA-8331-206B153075AF}" type="parTrans" cxnId="{0CDE2DCC-766D-4653-AD97-C851B7462204}">
      <dgm:prSet/>
      <dgm:spPr/>
      <dgm:t>
        <a:bodyPr/>
        <a:lstStyle/>
        <a:p>
          <a:endParaRPr lang="en-US"/>
        </a:p>
      </dgm:t>
    </dgm:pt>
    <dgm:pt modelId="{C9ED19B4-5607-464F-A38F-F9167B35533A}" type="sibTrans" cxnId="{0CDE2DCC-766D-4653-AD97-C851B7462204}">
      <dgm:prSet/>
      <dgm:spPr/>
      <dgm:t>
        <a:bodyPr/>
        <a:lstStyle/>
        <a:p>
          <a:endParaRPr lang="en-US"/>
        </a:p>
      </dgm:t>
    </dgm:pt>
    <dgm:pt modelId="{3B8F2D26-F33B-450F-914E-C5F2E6244B51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Back-end: Node.js con Express</a:t>
          </a:r>
          <a:endParaRPr lang="en-US" dirty="0"/>
        </a:p>
      </dgm:t>
    </dgm:pt>
    <dgm:pt modelId="{AF07A5C0-BAC4-46A0-86B5-76E8BBD15223}" type="sibTrans" cxnId="{1724691F-D7CC-409D-8397-2C60F1CF0158}">
      <dgm:prSet/>
      <dgm:spPr/>
      <dgm:t>
        <a:bodyPr/>
        <a:lstStyle/>
        <a:p>
          <a:endParaRPr lang="en-US"/>
        </a:p>
      </dgm:t>
    </dgm:pt>
    <dgm:pt modelId="{110D9223-C325-4FD3-BF44-AE6870C354D0}" type="parTrans" cxnId="{1724691F-D7CC-409D-8397-2C60F1CF0158}">
      <dgm:prSet/>
      <dgm:spPr/>
      <dgm:t>
        <a:bodyPr/>
        <a:lstStyle/>
        <a:p>
          <a:endParaRPr lang="en-US"/>
        </a:p>
      </dgm:t>
    </dgm:pt>
    <dgm:pt modelId="{E5F01316-94DC-4475-9F87-497BBFAD9126}">
      <dgm:prSet/>
      <dgm:spPr>
        <a:solidFill>
          <a:srgbClr val="0070C0"/>
        </a:solidFill>
      </dgm:spPr>
      <dgm:t>
        <a:bodyPr/>
        <a:lstStyle/>
        <a:p>
          <a:r>
            <a:rPr lang="it-IT" b="1" dirty="0"/>
            <a:t>Cloud Hosting: AWS</a:t>
          </a:r>
          <a:endParaRPr lang="en-US" dirty="0"/>
        </a:p>
      </dgm:t>
    </dgm:pt>
    <dgm:pt modelId="{0CC939AB-DC9D-4E3B-9281-0D201B023685}" type="sibTrans" cxnId="{D03E3D47-D6C2-4D55-8FB2-43264A47D6F4}">
      <dgm:prSet/>
      <dgm:spPr/>
      <dgm:t>
        <a:bodyPr/>
        <a:lstStyle/>
        <a:p>
          <a:endParaRPr lang="en-US"/>
        </a:p>
      </dgm:t>
    </dgm:pt>
    <dgm:pt modelId="{ADC502C9-0B11-420B-B3F1-25C5047BBECF}" type="parTrans" cxnId="{D03E3D47-D6C2-4D55-8FB2-43264A47D6F4}">
      <dgm:prSet/>
      <dgm:spPr/>
      <dgm:t>
        <a:bodyPr/>
        <a:lstStyle/>
        <a:p>
          <a:endParaRPr lang="en-US"/>
        </a:p>
      </dgm:t>
    </dgm:pt>
    <dgm:pt modelId="{C840F015-7A02-4BDA-91D0-E51DF5B1D4D6}" type="pres">
      <dgm:prSet presAssocID="{2FA41F36-6EC6-4DA8-9F6E-1DCEB43BE662}" presName="Name0" presStyleCnt="0">
        <dgm:presLayoutVars>
          <dgm:chMax val="7"/>
          <dgm:chPref val="7"/>
          <dgm:dir/>
        </dgm:presLayoutVars>
      </dgm:prSet>
      <dgm:spPr/>
    </dgm:pt>
    <dgm:pt modelId="{109A7F4A-29E3-4FA9-ACFD-BD57F0F9E14A}" type="pres">
      <dgm:prSet presAssocID="{2FA41F36-6EC6-4DA8-9F6E-1DCEB43BE662}" presName="Name1" presStyleCnt="0"/>
      <dgm:spPr/>
    </dgm:pt>
    <dgm:pt modelId="{DB64415A-C256-4EDF-8CA8-09840543045E}" type="pres">
      <dgm:prSet presAssocID="{2FA41F36-6EC6-4DA8-9F6E-1DCEB43BE662}" presName="cycle" presStyleCnt="0"/>
      <dgm:spPr/>
    </dgm:pt>
    <dgm:pt modelId="{765D3298-0BB1-40DA-AD6D-22C5C2C7D1A7}" type="pres">
      <dgm:prSet presAssocID="{2FA41F36-6EC6-4DA8-9F6E-1DCEB43BE662}" presName="srcNode" presStyleLbl="node1" presStyleIdx="0" presStyleCnt="7"/>
      <dgm:spPr/>
    </dgm:pt>
    <dgm:pt modelId="{6797DC3B-1836-4393-B91A-FEA8479C3C8B}" type="pres">
      <dgm:prSet presAssocID="{2FA41F36-6EC6-4DA8-9F6E-1DCEB43BE662}" presName="conn" presStyleLbl="parChTrans1D2" presStyleIdx="0" presStyleCnt="1"/>
      <dgm:spPr/>
    </dgm:pt>
    <dgm:pt modelId="{DADE8A41-3FFE-49F6-B7AB-F5918763D941}" type="pres">
      <dgm:prSet presAssocID="{2FA41F36-6EC6-4DA8-9F6E-1DCEB43BE662}" presName="extraNode" presStyleLbl="node1" presStyleIdx="0" presStyleCnt="7"/>
      <dgm:spPr/>
    </dgm:pt>
    <dgm:pt modelId="{8DAE2933-56F5-4027-A6A4-960AA6B1ACFA}" type="pres">
      <dgm:prSet presAssocID="{2FA41F36-6EC6-4DA8-9F6E-1DCEB43BE662}" presName="dstNode" presStyleLbl="node1" presStyleIdx="0" presStyleCnt="7"/>
      <dgm:spPr/>
    </dgm:pt>
    <dgm:pt modelId="{CE82CFF4-5573-415A-A696-EDB3D36AC7A0}" type="pres">
      <dgm:prSet presAssocID="{253D6D80-CC2E-409A-A9C9-EC87EFB837CA}" presName="text_1" presStyleLbl="node1" presStyleIdx="0" presStyleCnt="7">
        <dgm:presLayoutVars>
          <dgm:bulletEnabled val="1"/>
        </dgm:presLayoutVars>
      </dgm:prSet>
      <dgm:spPr/>
    </dgm:pt>
    <dgm:pt modelId="{5C4C74C4-9299-4B91-9594-72F0CCFCEC78}" type="pres">
      <dgm:prSet presAssocID="{253D6D80-CC2E-409A-A9C9-EC87EFB837CA}" presName="accent_1" presStyleCnt="0"/>
      <dgm:spPr/>
    </dgm:pt>
    <dgm:pt modelId="{EE46E67C-AD3F-4EB3-A7BC-47DAE4544279}" type="pres">
      <dgm:prSet presAssocID="{253D6D80-CC2E-409A-A9C9-EC87EFB837CA}" presName="accentRepeatNode" presStyleLbl="solidFgAcc1" presStyleIdx="0" presStyleCnt="7" custLinFactNeighborX="-1558" custLinFactNeighborY="-4674"/>
      <dgm:spPr/>
    </dgm:pt>
    <dgm:pt modelId="{DCEEA1AE-0D13-4626-868E-ECD4B8E5A880}" type="pres">
      <dgm:prSet presAssocID="{3B8F2D26-F33B-450F-914E-C5F2E6244B51}" presName="text_2" presStyleLbl="node1" presStyleIdx="1" presStyleCnt="7">
        <dgm:presLayoutVars>
          <dgm:bulletEnabled val="1"/>
        </dgm:presLayoutVars>
      </dgm:prSet>
      <dgm:spPr/>
    </dgm:pt>
    <dgm:pt modelId="{CDD90695-62E5-4EFE-8513-141F6D4C9348}" type="pres">
      <dgm:prSet presAssocID="{3B8F2D26-F33B-450F-914E-C5F2E6244B51}" presName="accent_2" presStyleCnt="0"/>
      <dgm:spPr/>
    </dgm:pt>
    <dgm:pt modelId="{D1FADF1D-22A4-4E52-A5C8-36A44A71477D}" type="pres">
      <dgm:prSet presAssocID="{3B8F2D26-F33B-450F-914E-C5F2E6244B51}" presName="accentRepeatNode" presStyleLbl="solidFgAcc1" presStyleIdx="1" presStyleCnt="7"/>
      <dgm:spPr/>
    </dgm:pt>
    <dgm:pt modelId="{9C86E93E-2F8B-45FC-8081-9D263B787E74}" type="pres">
      <dgm:prSet presAssocID="{21D76291-A791-49E0-B5A1-A4D01A208547}" presName="text_3" presStyleLbl="node1" presStyleIdx="2" presStyleCnt="7">
        <dgm:presLayoutVars>
          <dgm:bulletEnabled val="1"/>
        </dgm:presLayoutVars>
      </dgm:prSet>
      <dgm:spPr/>
    </dgm:pt>
    <dgm:pt modelId="{727A3F5A-7F18-441D-8B7F-70B7A2B8991A}" type="pres">
      <dgm:prSet presAssocID="{21D76291-A791-49E0-B5A1-A4D01A208547}" presName="accent_3" presStyleCnt="0"/>
      <dgm:spPr/>
    </dgm:pt>
    <dgm:pt modelId="{487E2E59-10CF-4633-AEE3-7EAA58F87E38}" type="pres">
      <dgm:prSet presAssocID="{21D76291-A791-49E0-B5A1-A4D01A208547}" presName="accentRepeatNode" presStyleLbl="solidFgAcc1" presStyleIdx="2" presStyleCnt="7"/>
      <dgm:spPr/>
    </dgm:pt>
    <dgm:pt modelId="{905B4855-203E-4CFC-8E04-215D2A7B5A86}" type="pres">
      <dgm:prSet presAssocID="{6E935CEF-F908-4B78-A589-5FC31AE4E791}" presName="text_4" presStyleLbl="node1" presStyleIdx="3" presStyleCnt="7">
        <dgm:presLayoutVars>
          <dgm:bulletEnabled val="1"/>
        </dgm:presLayoutVars>
      </dgm:prSet>
      <dgm:spPr/>
    </dgm:pt>
    <dgm:pt modelId="{0C6261F5-B2DF-40A1-B609-DBB7ECB78C2C}" type="pres">
      <dgm:prSet presAssocID="{6E935CEF-F908-4B78-A589-5FC31AE4E791}" presName="accent_4" presStyleCnt="0"/>
      <dgm:spPr/>
    </dgm:pt>
    <dgm:pt modelId="{439AB8CF-B45B-4637-BFFE-FB186A1095DC}" type="pres">
      <dgm:prSet presAssocID="{6E935CEF-F908-4B78-A589-5FC31AE4E791}" presName="accentRepeatNode" presStyleLbl="solidFgAcc1" presStyleIdx="3" presStyleCnt="7"/>
      <dgm:spPr/>
    </dgm:pt>
    <dgm:pt modelId="{008A0478-E049-4CAF-96CA-16D6EC28B017}" type="pres">
      <dgm:prSet presAssocID="{B700A311-9B6E-4A33-8C89-E534C046396D}" presName="text_5" presStyleLbl="node1" presStyleIdx="4" presStyleCnt="7">
        <dgm:presLayoutVars>
          <dgm:bulletEnabled val="1"/>
        </dgm:presLayoutVars>
      </dgm:prSet>
      <dgm:spPr/>
    </dgm:pt>
    <dgm:pt modelId="{22D72975-C8A2-4BC6-A7B7-D8F2C3E24967}" type="pres">
      <dgm:prSet presAssocID="{B700A311-9B6E-4A33-8C89-E534C046396D}" presName="accent_5" presStyleCnt="0"/>
      <dgm:spPr/>
    </dgm:pt>
    <dgm:pt modelId="{38D2414D-DDD0-47DB-9CE6-F6608317EDC1}" type="pres">
      <dgm:prSet presAssocID="{B700A311-9B6E-4A33-8C89-E534C046396D}" presName="accentRepeatNode" presStyleLbl="solidFgAcc1" presStyleIdx="4" presStyleCnt="7"/>
      <dgm:spPr/>
    </dgm:pt>
    <dgm:pt modelId="{AD93853D-DBEC-4D33-9733-9D8FC926C78F}" type="pres">
      <dgm:prSet presAssocID="{501EAAD6-40B4-437A-AEF3-D057D550DB5D}" presName="text_6" presStyleLbl="node1" presStyleIdx="5" presStyleCnt="7">
        <dgm:presLayoutVars>
          <dgm:bulletEnabled val="1"/>
        </dgm:presLayoutVars>
      </dgm:prSet>
      <dgm:spPr/>
    </dgm:pt>
    <dgm:pt modelId="{93A74134-B105-495E-B21C-191968D67A39}" type="pres">
      <dgm:prSet presAssocID="{501EAAD6-40B4-437A-AEF3-D057D550DB5D}" presName="accent_6" presStyleCnt="0"/>
      <dgm:spPr/>
    </dgm:pt>
    <dgm:pt modelId="{DBE9084C-AE5A-40A0-B5FD-8837014CD8B3}" type="pres">
      <dgm:prSet presAssocID="{501EAAD6-40B4-437A-AEF3-D057D550DB5D}" presName="accentRepeatNode" presStyleLbl="solidFgAcc1" presStyleIdx="5" presStyleCnt="7"/>
      <dgm:spPr/>
    </dgm:pt>
    <dgm:pt modelId="{14AAB8B0-373A-4FA1-A5A0-78C8F2585FB9}" type="pres">
      <dgm:prSet presAssocID="{E5F01316-94DC-4475-9F87-497BBFAD9126}" presName="text_7" presStyleLbl="node1" presStyleIdx="6" presStyleCnt="7">
        <dgm:presLayoutVars>
          <dgm:bulletEnabled val="1"/>
        </dgm:presLayoutVars>
      </dgm:prSet>
      <dgm:spPr/>
    </dgm:pt>
    <dgm:pt modelId="{85A5CFF4-5618-47EA-B4D0-31077A8494A4}" type="pres">
      <dgm:prSet presAssocID="{E5F01316-94DC-4475-9F87-497BBFAD9126}" presName="accent_7" presStyleCnt="0"/>
      <dgm:spPr/>
    </dgm:pt>
    <dgm:pt modelId="{B4E0B864-F813-46D6-9E9D-26C5AADB8B5F}" type="pres">
      <dgm:prSet presAssocID="{E5F01316-94DC-4475-9F87-497BBFAD9126}" presName="accentRepeatNode" presStyleLbl="solidFgAcc1" presStyleIdx="6" presStyleCnt="7"/>
      <dgm:spPr/>
    </dgm:pt>
  </dgm:ptLst>
  <dgm:cxnLst>
    <dgm:cxn modelId="{1724691F-D7CC-409D-8397-2C60F1CF0158}" srcId="{2FA41F36-6EC6-4DA8-9F6E-1DCEB43BE662}" destId="{3B8F2D26-F33B-450F-914E-C5F2E6244B51}" srcOrd="1" destOrd="0" parTransId="{110D9223-C325-4FD3-BF44-AE6870C354D0}" sibTransId="{AF07A5C0-BAC4-46A0-86B5-76E8BBD15223}"/>
    <dgm:cxn modelId="{7B3CEA22-6379-4038-AA44-FD441F5E0C2E}" type="presOf" srcId="{21D76291-A791-49E0-B5A1-A4D01A208547}" destId="{9C86E93E-2F8B-45FC-8081-9D263B787E74}" srcOrd="0" destOrd="0" presId="urn:microsoft.com/office/officeart/2008/layout/VerticalCurvedList"/>
    <dgm:cxn modelId="{347ECE5B-98C2-41C0-9664-1DFF4486215A}" type="presOf" srcId="{207BD100-EAD2-4BEE-BD30-634717FC9B28}" destId="{6797DC3B-1836-4393-B91A-FEA8479C3C8B}" srcOrd="0" destOrd="0" presId="urn:microsoft.com/office/officeart/2008/layout/VerticalCurvedList"/>
    <dgm:cxn modelId="{943AB65E-B873-49E7-B6FD-E9B7B8F3EA6B}" type="presOf" srcId="{501EAAD6-40B4-437A-AEF3-D057D550DB5D}" destId="{AD93853D-DBEC-4D33-9733-9D8FC926C78F}" srcOrd="0" destOrd="0" presId="urn:microsoft.com/office/officeart/2008/layout/VerticalCurvedList"/>
    <dgm:cxn modelId="{D03E3D47-D6C2-4D55-8FB2-43264A47D6F4}" srcId="{2FA41F36-6EC6-4DA8-9F6E-1DCEB43BE662}" destId="{E5F01316-94DC-4475-9F87-497BBFAD9126}" srcOrd="6" destOrd="0" parTransId="{ADC502C9-0B11-420B-B3F1-25C5047BBECF}" sibTransId="{0CC939AB-DC9D-4E3B-9281-0D201B023685}"/>
    <dgm:cxn modelId="{D765166B-9DF9-4995-AE2D-BE65C3DD4D3F}" srcId="{2FA41F36-6EC6-4DA8-9F6E-1DCEB43BE662}" destId="{253D6D80-CC2E-409A-A9C9-EC87EFB837CA}" srcOrd="0" destOrd="0" parTransId="{87AFA471-FF1A-4D53-87B0-D09F7246E406}" sibTransId="{207BD100-EAD2-4BEE-BD30-634717FC9B28}"/>
    <dgm:cxn modelId="{1198C875-7A80-4CF5-8E61-37C9E2030E01}" type="presOf" srcId="{E5F01316-94DC-4475-9F87-497BBFAD9126}" destId="{14AAB8B0-373A-4FA1-A5A0-78C8F2585FB9}" srcOrd="0" destOrd="0" presId="urn:microsoft.com/office/officeart/2008/layout/VerticalCurvedList"/>
    <dgm:cxn modelId="{E25E6E94-EC44-43D6-9F0D-86D28836C278}" srcId="{2FA41F36-6EC6-4DA8-9F6E-1DCEB43BE662}" destId="{21D76291-A791-49E0-B5A1-A4D01A208547}" srcOrd="2" destOrd="0" parTransId="{05C97132-3851-477C-A9E9-278583E878BE}" sibTransId="{C2140808-3ACA-49BF-83D1-0B4A74E6DFC3}"/>
    <dgm:cxn modelId="{0AA6C397-886C-4640-9E99-47214C02ADA9}" type="presOf" srcId="{253D6D80-CC2E-409A-A9C9-EC87EFB837CA}" destId="{CE82CFF4-5573-415A-A696-EDB3D36AC7A0}" srcOrd="0" destOrd="0" presId="urn:microsoft.com/office/officeart/2008/layout/VerticalCurvedList"/>
    <dgm:cxn modelId="{AC5687A8-2592-474A-8D1E-805068264C32}" type="presOf" srcId="{3B8F2D26-F33B-450F-914E-C5F2E6244B51}" destId="{DCEEA1AE-0D13-4626-868E-ECD4B8E5A880}" srcOrd="0" destOrd="0" presId="urn:microsoft.com/office/officeart/2008/layout/VerticalCurvedList"/>
    <dgm:cxn modelId="{C7794FA9-7C75-4D1E-8200-DF2E1C93E7BD}" type="presOf" srcId="{B700A311-9B6E-4A33-8C89-E534C046396D}" destId="{008A0478-E049-4CAF-96CA-16D6EC28B017}" srcOrd="0" destOrd="0" presId="urn:microsoft.com/office/officeart/2008/layout/VerticalCurvedList"/>
    <dgm:cxn modelId="{0CDE2DCC-766D-4653-AD97-C851B7462204}" srcId="{2FA41F36-6EC6-4DA8-9F6E-1DCEB43BE662}" destId="{501EAAD6-40B4-437A-AEF3-D057D550DB5D}" srcOrd="5" destOrd="0" parTransId="{CCE901AA-D909-4DBA-8331-206B153075AF}" sibTransId="{C9ED19B4-5607-464F-A38F-F9167B35533A}"/>
    <dgm:cxn modelId="{2DE9BCD6-9EC9-4D00-B03D-6AEDBBA6F312}" srcId="{2FA41F36-6EC6-4DA8-9F6E-1DCEB43BE662}" destId="{B700A311-9B6E-4A33-8C89-E534C046396D}" srcOrd="4" destOrd="0" parTransId="{05E7EF98-EA42-4772-811B-89F41B3DD68D}" sibTransId="{8A433B64-1401-4274-B6CA-EAE849512650}"/>
    <dgm:cxn modelId="{040FCBDE-671D-405F-8B9F-AC2739F563F4}" srcId="{2FA41F36-6EC6-4DA8-9F6E-1DCEB43BE662}" destId="{6E935CEF-F908-4B78-A589-5FC31AE4E791}" srcOrd="3" destOrd="0" parTransId="{A13D89EB-2AC8-4934-83C9-404CEB2065A7}" sibTransId="{F33ADEFC-0A8A-462D-A28C-2C7301829BD0}"/>
    <dgm:cxn modelId="{654DD0EC-5DCC-4167-96D0-FB7086076C63}" type="presOf" srcId="{6E935CEF-F908-4B78-A589-5FC31AE4E791}" destId="{905B4855-203E-4CFC-8E04-215D2A7B5A86}" srcOrd="0" destOrd="0" presId="urn:microsoft.com/office/officeart/2008/layout/VerticalCurvedList"/>
    <dgm:cxn modelId="{12B41EF0-91D9-4EE4-AEFA-C1E25F7FD5AA}" type="presOf" srcId="{2FA41F36-6EC6-4DA8-9F6E-1DCEB43BE662}" destId="{C840F015-7A02-4BDA-91D0-E51DF5B1D4D6}" srcOrd="0" destOrd="0" presId="urn:microsoft.com/office/officeart/2008/layout/VerticalCurvedList"/>
    <dgm:cxn modelId="{B429502D-F69F-4AAA-AB8B-0426AA8CC8AB}" type="presParOf" srcId="{C840F015-7A02-4BDA-91D0-E51DF5B1D4D6}" destId="{109A7F4A-29E3-4FA9-ACFD-BD57F0F9E14A}" srcOrd="0" destOrd="0" presId="urn:microsoft.com/office/officeart/2008/layout/VerticalCurvedList"/>
    <dgm:cxn modelId="{A76F81E4-0CCF-43B2-8206-4168FD1B71E2}" type="presParOf" srcId="{109A7F4A-29E3-4FA9-ACFD-BD57F0F9E14A}" destId="{DB64415A-C256-4EDF-8CA8-09840543045E}" srcOrd="0" destOrd="0" presId="urn:microsoft.com/office/officeart/2008/layout/VerticalCurvedList"/>
    <dgm:cxn modelId="{2B62644B-9B24-4EB5-9442-7D20874BA4FF}" type="presParOf" srcId="{DB64415A-C256-4EDF-8CA8-09840543045E}" destId="{765D3298-0BB1-40DA-AD6D-22C5C2C7D1A7}" srcOrd="0" destOrd="0" presId="urn:microsoft.com/office/officeart/2008/layout/VerticalCurvedList"/>
    <dgm:cxn modelId="{8E2667E0-D6AA-41A1-8A73-0AC145429762}" type="presParOf" srcId="{DB64415A-C256-4EDF-8CA8-09840543045E}" destId="{6797DC3B-1836-4393-B91A-FEA8479C3C8B}" srcOrd="1" destOrd="0" presId="urn:microsoft.com/office/officeart/2008/layout/VerticalCurvedList"/>
    <dgm:cxn modelId="{C7746C84-6FE1-4627-B536-6193A43A39C9}" type="presParOf" srcId="{DB64415A-C256-4EDF-8CA8-09840543045E}" destId="{DADE8A41-3FFE-49F6-B7AB-F5918763D941}" srcOrd="2" destOrd="0" presId="urn:microsoft.com/office/officeart/2008/layout/VerticalCurvedList"/>
    <dgm:cxn modelId="{584F6D2C-F0C0-4F4B-9B2F-1A8C5A55F533}" type="presParOf" srcId="{DB64415A-C256-4EDF-8CA8-09840543045E}" destId="{8DAE2933-56F5-4027-A6A4-960AA6B1ACFA}" srcOrd="3" destOrd="0" presId="urn:microsoft.com/office/officeart/2008/layout/VerticalCurvedList"/>
    <dgm:cxn modelId="{B1A93D2E-D478-4A58-B7FB-8E2E045AFECB}" type="presParOf" srcId="{109A7F4A-29E3-4FA9-ACFD-BD57F0F9E14A}" destId="{CE82CFF4-5573-415A-A696-EDB3D36AC7A0}" srcOrd="1" destOrd="0" presId="urn:microsoft.com/office/officeart/2008/layout/VerticalCurvedList"/>
    <dgm:cxn modelId="{27E421AA-CDF7-41D6-A22C-756B12709B92}" type="presParOf" srcId="{109A7F4A-29E3-4FA9-ACFD-BD57F0F9E14A}" destId="{5C4C74C4-9299-4B91-9594-72F0CCFCEC78}" srcOrd="2" destOrd="0" presId="urn:microsoft.com/office/officeart/2008/layout/VerticalCurvedList"/>
    <dgm:cxn modelId="{076043CC-9E23-470B-8D35-577EAAB7F2FE}" type="presParOf" srcId="{5C4C74C4-9299-4B91-9594-72F0CCFCEC78}" destId="{EE46E67C-AD3F-4EB3-A7BC-47DAE4544279}" srcOrd="0" destOrd="0" presId="urn:microsoft.com/office/officeart/2008/layout/VerticalCurvedList"/>
    <dgm:cxn modelId="{0FE6D7A8-4F68-4FE8-88F4-783ED49ECD12}" type="presParOf" srcId="{109A7F4A-29E3-4FA9-ACFD-BD57F0F9E14A}" destId="{DCEEA1AE-0D13-4626-868E-ECD4B8E5A880}" srcOrd="3" destOrd="0" presId="urn:microsoft.com/office/officeart/2008/layout/VerticalCurvedList"/>
    <dgm:cxn modelId="{AA1E873D-664E-4961-8888-BEFCB8EA4809}" type="presParOf" srcId="{109A7F4A-29E3-4FA9-ACFD-BD57F0F9E14A}" destId="{CDD90695-62E5-4EFE-8513-141F6D4C9348}" srcOrd="4" destOrd="0" presId="urn:microsoft.com/office/officeart/2008/layout/VerticalCurvedList"/>
    <dgm:cxn modelId="{5DD7B887-EF5B-4F59-BC9B-1D22F4303ED4}" type="presParOf" srcId="{CDD90695-62E5-4EFE-8513-141F6D4C9348}" destId="{D1FADF1D-22A4-4E52-A5C8-36A44A71477D}" srcOrd="0" destOrd="0" presId="urn:microsoft.com/office/officeart/2008/layout/VerticalCurvedList"/>
    <dgm:cxn modelId="{90753A65-32E0-46F7-824A-0DEED5BD7200}" type="presParOf" srcId="{109A7F4A-29E3-4FA9-ACFD-BD57F0F9E14A}" destId="{9C86E93E-2F8B-45FC-8081-9D263B787E74}" srcOrd="5" destOrd="0" presId="urn:microsoft.com/office/officeart/2008/layout/VerticalCurvedList"/>
    <dgm:cxn modelId="{FD8CBD29-5CF7-431B-94C3-4D2E035FB099}" type="presParOf" srcId="{109A7F4A-29E3-4FA9-ACFD-BD57F0F9E14A}" destId="{727A3F5A-7F18-441D-8B7F-70B7A2B8991A}" srcOrd="6" destOrd="0" presId="urn:microsoft.com/office/officeart/2008/layout/VerticalCurvedList"/>
    <dgm:cxn modelId="{73F4A7E6-45F2-4EC7-91B7-4C23B11C7B87}" type="presParOf" srcId="{727A3F5A-7F18-441D-8B7F-70B7A2B8991A}" destId="{487E2E59-10CF-4633-AEE3-7EAA58F87E38}" srcOrd="0" destOrd="0" presId="urn:microsoft.com/office/officeart/2008/layout/VerticalCurvedList"/>
    <dgm:cxn modelId="{ED4E0088-2304-4B8F-8FD1-5C9685F87E17}" type="presParOf" srcId="{109A7F4A-29E3-4FA9-ACFD-BD57F0F9E14A}" destId="{905B4855-203E-4CFC-8E04-215D2A7B5A86}" srcOrd="7" destOrd="0" presId="urn:microsoft.com/office/officeart/2008/layout/VerticalCurvedList"/>
    <dgm:cxn modelId="{381256D4-AE02-4840-A514-C7E6AE3C60DB}" type="presParOf" srcId="{109A7F4A-29E3-4FA9-ACFD-BD57F0F9E14A}" destId="{0C6261F5-B2DF-40A1-B609-DBB7ECB78C2C}" srcOrd="8" destOrd="0" presId="urn:microsoft.com/office/officeart/2008/layout/VerticalCurvedList"/>
    <dgm:cxn modelId="{35FE3EB2-7CA6-4B51-97CB-A6C6A3BF0C13}" type="presParOf" srcId="{0C6261F5-B2DF-40A1-B609-DBB7ECB78C2C}" destId="{439AB8CF-B45B-4637-BFFE-FB186A1095DC}" srcOrd="0" destOrd="0" presId="urn:microsoft.com/office/officeart/2008/layout/VerticalCurvedList"/>
    <dgm:cxn modelId="{A7B71D20-28A4-4E73-AA1A-19954D54B5C8}" type="presParOf" srcId="{109A7F4A-29E3-4FA9-ACFD-BD57F0F9E14A}" destId="{008A0478-E049-4CAF-96CA-16D6EC28B017}" srcOrd="9" destOrd="0" presId="urn:microsoft.com/office/officeart/2008/layout/VerticalCurvedList"/>
    <dgm:cxn modelId="{AC56795B-5DFD-4C02-8DEF-6586D4E6E640}" type="presParOf" srcId="{109A7F4A-29E3-4FA9-ACFD-BD57F0F9E14A}" destId="{22D72975-C8A2-4BC6-A7B7-D8F2C3E24967}" srcOrd="10" destOrd="0" presId="urn:microsoft.com/office/officeart/2008/layout/VerticalCurvedList"/>
    <dgm:cxn modelId="{15485D1D-513A-45EF-9D78-87164620F89B}" type="presParOf" srcId="{22D72975-C8A2-4BC6-A7B7-D8F2C3E24967}" destId="{38D2414D-DDD0-47DB-9CE6-F6608317EDC1}" srcOrd="0" destOrd="0" presId="urn:microsoft.com/office/officeart/2008/layout/VerticalCurvedList"/>
    <dgm:cxn modelId="{B097B37A-20D9-483E-A993-2CB9261F3CA2}" type="presParOf" srcId="{109A7F4A-29E3-4FA9-ACFD-BD57F0F9E14A}" destId="{AD93853D-DBEC-4D33-9733-9D8FC926C78F}" srcOrd="11" destOrd="0" presId="urn:microsoft.com/office/officeart/2008/layout/VerticalCurvedList"/>
    <dgm:cxn modelId="{70F3C65B-E7A7-4C2C-9623-0AADC5B9F422}" type="presParOf" srcId="{109A7F4A-29E3-4FA9-ACFD-BD57F0F9E14A}" destId="{93A74134-B105-495E-B21C-191968D67A39}" srcOrd="12" destOrd="0" presId="urn:microsoft.com/office/officeart/2008/layout/VerticalCurvedList"/>
    <dgm:cxn modelId="{1C11DAB3-A949-4D9F-915E-89FF5DCAB5A8}" type="presParOf" srcId="{93A74134-B105-495E-B21C-191968D67A39}" destId="{DBE9084C-AE5A-40A0-B5FD-8837014CD8B3}" srcOrd="0" destOrd="0" presId="urn:microsoft.com/office/officeart/2008/layout/VerticalCurvedList"/>
    <dgm:cxn modelId="{6869E726-33BC-4A30-AFDF-0E76AB5EAE18}" type="presParOf" srcId="{109A7F4A-29E3-4FA9-ACFD-BD57F0F9E14A}" destId="{14AAB8B0-373A-4FA1-A5A0-78C8F2585FB9}" srcOrd="13" destOrd="0" presId="urn:microsoft.com/office/officeart/2008/layout/VerticalCurvedList"/>
    <dgm:cxn modelId="{719D4E3F-CF32-4F55-AF3E-A4E40706DD00}" type="presParOf" srcId="{109A7F4A-29E3-4FA9-ACFD-BD57F0F9E14A}" destId="{85A5CFF4-5618-47EA-B4D0-31077A8494A4}" srcOrd="14" destOrd="0" presId="urn:microsoft.com/office/officeart/2008/layout/VerticalCurvedList"/>
    <dgm:cxn modelId="{FB337DA0-2921-4476-89FE-83896B411863}" type="presParOf" srcId="{85A5CFF4-5618-47EA-B4D0-31077A8494A4}" destId="{B4E0B864-F813-46D6-9E9D-26C5AADB8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7DC3B-1836-4393-B91A-FEA8479C3C8B}">
      <dsp:nvSpPr>
        <dsp:cNvPr id="0" name=""/>
        <dsp:cNvSpPr/>
      </dsp:nvSpPr>
      <dsp:spPr>
        <a:xfrm>
          <a:off x="-5507419" y="-843663"/>
          <a:ext cx="6560952" cy="6560952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2CFF4-5573-415A-A696-EDB3D36AC7A0}">
      <dsp:nvSpPr>
        <dsp:cNvPr id="0" name=""/>
        <dsp:cNvSpPr/>
      </dsp:nvSpPr>
      <dsp:spPr>
        <a:xfrm>
          <a:off x="341884" y="221554"/>
          <a:ext cx="57652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Front-end: Flutter su Android Studio</a:t>
          </a:r>
          <a:endParaRPr lang="en-US" sz="2300" kern="1200" dirty="0"/>
        </a:p>
      </dsp:txBody>
      <dsp:txXfrm>
        <a:off x="341884" y="221554"/>
        <a:ext cx="5765252" cy="442915"/>
      </dsp:txXfrm>
    </dsp:sp>
    <dsp:sp modelId="{EE46E67C-AD3F-4EB3-A7BC-47DAE4544279}">
      <dsp:nvSpPr>
        <dsp:cNvPr id="0" name=""/>
        <dsp:cNvSpPr/>
      </dsp:nvSpPr>
      <dsp:spPr>
        <a:xfrm>
          <a:off x="56437" y="140313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EEA1AE-0D13-4626-868E-ECD4B8E5A880}">
      <dsp:nvSpPr>
        <dsp:cNvPr id="0" name=""/>
        <dsp:cNvSpPr/>
      </dsp:nvSpPr>
      <dsp:spPr>
        <a:xfrm>
          <a:off x="742984" y="886317"/>
          <a:ext cx="53641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Back-end: Node.js con Express</a:t>
          </a:r>
          <a:endParaRPr lang="en-US" sz="2300" kern="1200" dirty="0"/>
        </a:p>
      </dsp:txBody>
      <dsp:txXfrm>
        <a:off x="742984" y="886317"/>
        <a:ext cx="5364152" cy="442915"/>
      </dsp:txXfrm>
    </dsp:sp>
    <dsp:sp modelId="{D1FADF1D-22A4-4E52-A5C8-36A44A71477D}">
      <dsp:nvSpPr>
        <dsp:cNvPr id="0" name=""/>
        <dsp:cNvSpPr/>
      </dsp:nvSpPr>
      <dsp:spPr>
        <a:xfrm>
          <a:off x="466162" y="830953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86E93E-2F8B-45FC-8081-9D263B787E74}">
      <dsp:nvSpPr>
        <dsp:cNvPr id="0" name=""/>
        <dsp:cNvSpPr/>
      </dsp:nvSpPr>
      <dsp:spPr>
        <a:xfrm>
          <a:off x="962784" y="1550592"/>
          <a:ext cx="51443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Database: PostgreSQL</a:t>
          </a:r>
          <a:endParaRPr lang="en-US" sz="2300" kern="1200" dirty="0"/>
        </a:p>
      </dsp:txBody>
      <dsp:txXfrm>
        <a:off x="962784" y="1550592"/>
        <a:ext cx="5144352" cy="442915"/>
      </dsp:txXfrm>
    </dsp:sp>
    <dsp:sp modelId="{487E2E59-10CF-4633-AEE3-7EAA58F87E38}">
      <dsp:nvSpPr>
        <dsp:cNvPr id="0" name=""/>
        <dsp:cNvSpPr/>
      </dsp:nvSpPr>
      <dsp:spPr>
        <a:xfrm>
          <a:off x="685962" y="1495228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5B4855-203E-4CFC-8E04-215D2A7B5A86}">
      <dsp:nvSpPr>
        <dsp:cNvPr id="0" name=""/>
        <dsp:cNvSpPr/>
      </dsp:nvSpPr>
      <dsp:spPr>
        <a:xfrm>
          <a:off x="1032964" y="2215354"/>
          <a:ext cx="507417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ORM: Sequelize</a:t>
          </a:r>
          <a:endParaRPr lang="en-US" sz="2300" kern="1200" dirty="0"/>
        </a:p>
      </dsp:txBody>
      <dsp:txXfrm>
        <a:off x="1032964" y="2215354"/>
        <a:ext cx="5074172" cy="442915"/>
      </dsp:txXfrm>
    </dsp:sp>
    <dsp:sp modelId="{439AB8CF-B45B-4637-BFFE-FB186A1095DC}">
      <dsp:nvSpPr>
        <dsp:cNvPr id="0" name=""/>
        <dsp:cNvSpPr/>
      </dsp:nvSpPr>
      <dsp:spPr>
        <a:xfrm>
          <a:off x="756142" y="2159990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8A0478-E049-4CAF-96CA-16D6EC28B017}">
      <dsp:nvSpPr>
        <dsp:cNvPr id="0" name=""/>
        <dsp:cNvSpPr/>
      </dsp:nvSpPr>
      <dsp:spPr>
        <a:xfrm>
          <a:off x="962784" y="2880117"/>
          <a:ext cx="51443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Libreria per l’autenticazione: Passport</a:t>
          </a:r>
          <a:endParaRPr lang="en-US" sz="2300" kern="1200" dirty="0"/>
        </a:p>
      </dsp:txBody>
      <dsp:txXfrm>
        <a:off x="962784" y="2880117"/>
        <a:ext cx="5144352" cy="442915"/>
      </dsp:txXfrm>
    </dsp:sp>
    <dsp:sp modelId="{38D2414D-DDD0-47DB-9CE6-F6608317EDC1}">
      <dsp:nvSpPr>
        <dsp:cNvPr id="0" name=""/>
        <dsp:cNvSpPr/>
      </dsp:nvSpPr>
      <dsp:spPr>
        <a:xfrm>
          <a:off x="685962" y="2824753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93853D-DBEC-4D33-9733-9D8FC926C78F}">
      <dsp:nvSpPr>
        <dsp:cNvPr id="0" name=""/>
        <dsp:cNvSpPr/>
      </dsp:nvSpPr>
      <dsp:spPr>
        <a:xfrm>
          <a:off x="742984" y="3544392"/>
          <a:ext cx="53641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/>
            <a:t>Virtualizzazione: Docker</a:t>
          </a:r>
          <a:endParaRPr lang="en-US" sz="2300" kern="1200"/>
        </a:p>
      </dsp:txBody>
      <dsp:txXfrm>
        <a:off x="742984" y="3544392"/>
        <a:ext cx="5364152" cy="442915"/>
      </dsp:txXfrm>
    </dsp:sp>
    <dsp:sp modelId="{DBE9084C-AE5A-40A0-B5FD-8837014CD8B3}">
      <dsp:nvSpPr>
        <dsp:cNvPr id="0" name=""/>
        <dsp:cNvSpPr/>
      </dsp:nvSpPr>
      <dsp:spPr>
        <a:xfrm>
          <a:off x="466162" y="3489028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AAB8B0-373A-4FA1-A5A0-78C8F2585FB9}">
      <dsp:nvSpPr>
        <dsp:cNvPr id="0" name=""/>
        <dsp:cNvSpPr/>
      </dsp:nvSpPr>
      <dsp:spPr>
        <a:xfrm>
          <a:off x="341884" y="4209154"/>
          <a:ext cx="5765252" cy="44291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156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Cloud Hosting: AWS</a:t>
          </a:r>
          <a:endParaRPr lang="en-US" sz="2300" kern="1200" dirty="0"/>
        </a:p>
      </dsp:txBody>
      <dsp:txXfrm>
        <a:off x="341884" y="4209154"/>
        <a:ext cx="5765252" cy="442915"/>
      </dsp:txXfrm>
    </dsp:sp>
    <dsp:sp modelId="{B4E0B864-F813-46D6-9E9D-26C5AADB8B5F}">
      <dsp:nvSpPr>
        <dsp:cNvPr id="0" name=""/>
        <dsp:cNvSpPr/>
      </dsp:nvSpPr>
      <dsp:spPr>
        <a:xfrm>
          <a:off x="65062" y="4153790"/>
          <a:ext cx="553643" cy="553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78DC28-77F1-4916-8AE6-1EF6C732BA9F}" type="datetime1">
              <a:rPr lang="it-IT" smtClean="0"/>
              <a:t>12/12/2024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A240DC-C1C4-486F-931C-82E87727B32B}" type="datetime1">
              <a:rPr lang="it-IT" noProof="0" smtClean="0"/>
              <a:t>12/12/2024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C51814-3B91-4036-94D2-3977634EE21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09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735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8C7EF-E5C5-5C62-428D-3BB635837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B40AF63-276D-A61F-0D17-4F7898400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60E229-77C5-8395-BAC6-AF595C5F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8AB1FE-0B3E-258B-4A2D-DF75FD262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430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846A-B48A-BF39-98BF-FB744243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7151ACF-3682-8CCE-D3D1-270781275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52F07D-0DAE-5CE4-0623-9C9E22072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7DF45A-755E-A243-C7D3-A89A1A553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760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99AF5-0DC8-A68B-EFE2-1AB649B21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4C8AE0-1351-348C-0880-A11523E3F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B55480-7D16-360B-E5C0-D0B3E719F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6FB6DA-837C-8235-ECF9-A286F7C89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813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3104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6355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533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42073-B0AB-185E-9F19-0BF6C644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39546EA-13A2-D8D8-DFC5-01771A74C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C8B6094-9757-2E78-FAEC-66861446C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A7F965-276E-46DF-4910-3F451430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0695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6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16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53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780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DB8C-EC1F-517B-8038-3BE86C4C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4A7DCF-55EE-BABE-DEF7-546D21A4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471EF7-E155-CBA2-E282-D27DF45E5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FB063B-06A2-558E-AA41-D48006D3B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30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858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DAF12-ACF3-987D-7CFB-B114A510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A647AE-AF41-696F-45A0-5DB096B42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0D17A30-CF15-8E30-766F-B24CD0A28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0D7A52-E060-E6D5-A36A-DE4F3A9AE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4688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04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Segnaposto immagine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bg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bg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6" name="Segnaposto immagine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7" name="Segnaposto immagine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Segnaposto immagin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egnaposto immagine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5" name="Segnaposto immagine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6" name="Segnaposto immagine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8" name="Segnaposto immagine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3" name="Segnaposto testo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Triangolo isosce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9" name="Triangolo isosce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4" name="Triangolo isosce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5" name="Segnaposto immagine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immagine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testo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8" name="Segnaposto testo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19" name="Segnaposto testo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8" name="Segnaposto immagine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0" name="Segnaposto immagine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immagine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6" name="Segnaposto immagine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immagine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8" name="Segnaposto testo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8" name="Segnaposto immagine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egnaposto testo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3" name="Segnaposto immagin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4" name="Segnaposto immagine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5" name="Segnaposto immagine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3" name="Segnaposto immagin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9" name="Segnaposto testo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5" name="Segnaposto testo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9" name="Segnaposto testo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50" name="Segnaposto testo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51" name="Segnaposto immagine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3" name="Segnaposto immagine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egnaposto immagin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8" name="Segnaposto immagine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9" name="Segnaposto immagine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testo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3" name="Segnaposto testo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7" name="Segnaposto testo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8" name="Segnaposto testo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4" name="Segnaposto testo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egnaposto immagin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8" name="Segnaposto immagine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9" name="Segnaposto immagine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testo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3" name="Segnaposto testo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7" name="Segnaposto testo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38" name="Segnaposto testo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1" name="Segnaposto testo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2" name="Segnaposto testo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  <p:sp>
        <p:nvSpPr>
          <p:cNvPr id="44" name="Segnaposto testo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Inserire il testo qui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7" name="Segnaposto grafico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gra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9" name="Segnaposto grafico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10" name="Segnaposto grafico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  <p:sp>
        <p:nvSpPr>
          <p:cNvPr id="11" name="Segnaposto grafico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it-IT" noProof="0"/>
              <a:t>Fare clic sull'icona per aggiungere un grafico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ln>
                <a:noFill/>
              </a:ln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Segnaposto immagine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it-IT" noProof="0"/>
              <a:t>Inserire l'immagine qui</a:t>
            </a:r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it-IT" noProof="0"/>
              <a:t>Inserire l'immagine qui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immagin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4" name="Segnaposto immagine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03DC2DEF-D2FE-4B45-ABA4-9F153FD1C98A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Elementi grafici, schermata, grafica, design&#10;&#10;Descrizione generata automaticamente">
            <a:extLst>
              <a:ext uri="{FF2B5EF4-FFF2-40B4-BE49-F238E27FC236}">
                <a16:creationId xmlns:a16="http://schemas.microsoft.com/office/drawing/2014/main" id="{63760C17-7A78-B9B4-416F-2B750E9F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981" y="2013959"/>
            <a:ext cx="2306088" cy="658496"/>
          </a:xfrm>
          <a:prstGeom prst="rect">
            <a:avLst/>
          </a:prstGeom>
        </p:spPr>
      </p:pic>
      <p:pic>
        <p:nvPicPr>
          <p:cNvPr id="16" name="Immagine 15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3B6700DE-CDB8-03FD-736F-2048ED36D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1688" y="1758504"/>
            <a:ext cx="2019381" cy="1450252"/>
          </a:xfrm>
          <a:prstGeom prst="rect">
            <a:avLst/>
          </a:prstGeom>
        </p:spPr>
      </p:pic>
      <p:pic>
        <p:nvPicPr>
          <p:cNvPr id="20" name="Immagine 19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4D49D48-0CE7-9454-20E3-11811F1C9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1997" y="2716568"/>
            <a:ext cx="2019381" cy="201938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30C884C-9577-D546-9C1F-59F664037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515" y="2864175"/>
            <a:ext cx="728656" cy="757802"/>
          </a:xfrm>
          <a:prstGeom prst="rect">
            <a:avLst/>
          </a:prstGeom>
        </p:spPr>
      </p:pic>
      <p:pic>
        <p:nvPicPr>
          <p:cNvPr id="26" name="Immagine 25" descr="Immagine che contiene simbolo, Elementi grafici, design&#10;&#10;Descrizione generata automaticamente">
            <a:extLst>
              <a:ext uri="{FF2B5EF4-FFF2-40B4-BE49-F238E27FC236}">
                <a16:creationId xmlns:a16="http://schemas.microsoft.com/office/drawing/2014/main" id="{23102BFD-0532-50D4-5BED-A4EF9836D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9749" y="3429000"/>
            <a:ext cx="1061069" cy="1054971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946" y="2768228"/>
            <a:ext cx="4642528" cy="1048589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DietiDeals24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46" y="3802355"/>
            <a:ext cx="4642528" cy="828676"/>
          </a:xfrm>
        </p:spPr>
        <p:txBody>
          <a:bodyPr rtlCol="0">
            <a:normAutofit/>
          </a:bodyPr>
          <a:lstStyle/>
          <a:p>
            <a:pPr rtl="0"/>
            <a:r>
              <a:rPr lang="it-IT" sz="2000" dirty="0"/>
              <a:t>Sistema scalabile ed efficiente per la gestione di vendite d’aste online</a:t>
            </a:r>
          </a:p>
        </p:txBody>
      </p:sp>
      <p:pic>
        <p:nvPicPr>
          <p:cNvPr id="5" name="Immagine 4" descr="Immagine che contiene simbolo, cerchio, schermata, Elementi grafici&#10;&#10;Descrizione generata automaticamente">
            <a:extLst>
              <a:ext uri="{FF2B5EF4-FFF2-40B4-BE49-F238E27FC236}">
                <a16:creationId xmlns:a16="http://schemas.microsoft.com/office/drawing/2014/main" id="{DCD4C790-6D44-7861-A82A-40E5B0631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146" y="446177"/>
            <a:ext cx="1804988" cy="1804988"/>
          </a:xfrm>
          <a:prstGeom prst="rect">
            <a:avLst/>
          </a:prstGeom>
        </p:spPr>
      </p:pic>
      <p:pic>
        <p:nvPicPr>
          <p:cNvPr id="10" name="Immagine 9" descr="Immagine che contiene vestiti, disegno, clipart, cartone animato&#10;&#10;Descrizione generata automaticamente">
            <a:extLst>
              <a:ext uri="{FF2B5EF4-FFF2-40B4-BE49-F238E27FC236}">
                <a16:creationId xmlns:a16="http://schemas.microsoft.com/office/drawing/2014/main" id="{4ED175DA-783D-393D-86BB-7C9A6BD1B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546" y="4567315"/>
            <a:ext cx="3481387" cy="2366884"/>
          </a:xfrm>
          <a:prstGeom prst="rect">
            <a:avLst/>
          </a:prstGeom>
        </p:spPr>
      </p:pic>
      <p:pic>
        <p:nvPicPr>
          <p:cNvPr id="28" name="Immagine 27" descr="Immagine che contiene Elementi grafici, Carattere, logo, grafica&#10;&#10;Descrizione generata automaticamente">
            <a:extLst>
              <a:ext uri="{FF2B5EF4-FFF2-40B4-BE49-F238E27FC236}">
                <a16:creationId xmlns:a16="http://schemas.microsoft.com/office/drawing/2014/main" id="{E9EF7B5F-FE04-09D2-8B51-E18742A6B6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3869" y="4065939"/>
            <a:ext cx="1310832" cy="1340020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5F0C2C6-F097-C45C-CF50-FB5F6B39FEC0}"/>
              </a:ext>
            </a:extLst>
          </p:cNvPr>
          <p:cNvSpPr txBox="1"/>
          <p:nvPr/>
        </p:nvSpPr>
        <p:spPr>
          <a:xfrm>
            <a:off x="9980023" y="5800977"/>
            <a:ext cx="2133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Giordano Vincenzo </a:t>
            </a:r>
            <a:br>
              <a:rPr lang="it-IT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Andrea Migliorisi </a:t>
            </a:r>
            <a:br>
              <a:rPr lang="it-IT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Gianluca Leone</a:t>
            </a:r>
          </a:p>
        </p:txBody>
      </p:sp>
      <p:pic>
        <p:nvPicPr>
          <p:cNvPr id="23" name="Immagine 22" descr="Immagine che contiene oscurità, Elementi grafici, nero, schermata&#10;&#10;Descrizione generata automaticamente">
            <a:extLst>
              <a:ext uri="{FF2B5EF4-FFF2-40B4-BE49-F238E27FC236}">
                <a16:creationId xmlns:a16="http://schemas.microsoft.com/office/drawing/2014/main" id="{BD3F658E-047A-4F6E-90E3-E8B07DD52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4900" y="4089571"/>
            <a:ext cx="1310832" cy="6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 dirty="0">
                <a:ln>
                  <a:noFill/>
                </a:ln>
                <a:effectLst/>
                <a:uLnTx/>
                <a:uFillTx/>
              </a:rPr>
              <a:t>Mockup dell’applicazione: Navigazione e Funzionalità chiave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it-IT" sz="80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2B46B9-A95E-71E9-E6DE-D32F2FB7E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6BEE08E-D5C0-42E2-AB73-7CCC07B72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sz="1600" dirty="0"/>
              <a:t>La schermata principale dell’app offre un’interfaccia intuitiva e ben organizzata, che permette agli utenti di accedere facilmente alle diverse sezioni.</a:t>
            </a:r>
          </a:p>
          <a:p>
            <a:pPr rtl="0"/>
            <a:r>
              <a:rPr lang="it-IT" sz="1600" dirty="0"/>
              <a:t>I componenti principali includono un menu di navigazione rapido, una sezione con aste quotidiane, aste con scadenza a breve e aste per categoria.</a:t>
            </a:r>
          </a:p>
          <a:p>
            <a:pPr rtl="0"/>
            <a:r>
              <a:rPr lang="it-IT" sz="1600" dirty="0"/>
              <a:t>Layout progetto per garantire un’esperienza utente fluida e piacevole.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6DBA4AE-3551-5DDB-BE7A-FFB373D8A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/>
          <a:lstStyle/>
          <a:p>
            <a:r>
              <a:rPr lang="en-US" dirty="0"/>
              <a:t>Creazione dell’Asta</a:t>
            </a:r>
          </a:p>
        </p:txBody>
      </p:sp>
      <p:pic>
        <p:nvPicPr>
          <p:cNvPr id="16" name="Segnaposto contenuto 15" descr="Immagine che contiene testo, Viso umano, schermata&#10;&#10;Descrizione generata automaticamente">
            <a:extLst>
              <a:ext uri="{FF2B5EF4-FFF2-40B4-BE49-F238E27FC236}">
                <a16:creationId xmlns:a16="http://schemas.microsoft.com/office/drawing/2014/main" id="{F67A7A33-E15E-D935-FBD4-6489F22A55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1475" y="1209442"/>
            <a:ext cx="2420370" cy="5388207"/>
          </a:xfrm>
        </p:spPr>
      </p:pic>
      <p:pic>
        <p:nvPicPr>
          <p:cNvPr id="20" name="Immagine 19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F0CA2894-6B0A-6A54-2B80-196EA7AE0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538" y="1209444"/>
            <a:ext cx="2420370" cy="5388205"/>
          </a:xfrm>
          <a:prstGeom prst="rect">
            <a:avLst/>
          </a:prstGeom>
        </p:spPr>
      </p:pic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DDB5EF54-3FE9-C817-4330-1CB60890229B}"/>
              </a:ext>
            </a:extLst>
          </p:cNvPr>
          <p:cNvSpPr txBox="1">
            <a:spLocks/>
          </p:cNvSpPr>
          <p:nvPr/>
        </p:nvSpPr>
        <p:spPr>
          <a:xfrm>
            <a:off x="8786099" y="2591215"/>
            <a:ext cx="2986019" cy="3448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La pagina dedicata alla creazione di aste rappresenta il cuore dell’applicazione.</a:t>
            </a:r>
          </a:p>
          <a:p>
            <a:r>
              <a:rPr lang="it-IT" sz="1600" dirty="0"/>
              <a:t>Quattro tipologie d’aste a disposizione.</a:t>
            </a:r>
          </a:p>
          <a:p>
            <a:r>
              <a:rPr lang="it-IT" sz="1600" dirty="0"/>
              <a:t>Ogni tipo d’asta presenta campi molto importanti per permettere la creazione della stessa.</a:t>
            </a:r>
          </a:p>
          <a:p>
            <a:r>
              <a:rPr lang="it-IT" sz="1600" dirty="0"/>
              <a:t>L’interfaccia è ottimizzata per semplificare il processo, ridurre gli errori e garantire la creazione rapida e accurata delle aste</a:t>
            </a:r>
          </a:p>
        </p:txBody>
      </p:sp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51B3E-39D8-458D-856E-E0DB25F7E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C31DFAF1-DF40-DC74-F5DF-CD7A68C0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Analisi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DD0A8C-6709-1D4C-0D06-444F22CB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it-IT" sz="80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AAEEFA7-F6CE-AE47-4954-C261016C5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it-IT" dirty="0">
                <a:solidFill>
                  <a:schemeClr val="bg1"/>
                </a:solidFill>
                <a:latin typeface="+mj-lt"/>
              </a:rPr>
              <a:t>SonarQube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42BCE6E9-5E1E-1F67-E73E-9A8F21A74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it-IT" dirty="0"/>
              <a:t>SonarQube è stato utilizzato per monitorare la qualità del codice sorgente, rilevando problemi di performance, sicurezza e mantenibilità. Questo approccio garantisce uno sviluppo affidabile e conforme alle best practice.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3A943BF9-D492-7521-F1A3-12535DC60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Unit Testing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94D3BF27-025D-13DB-CE41-3AAB0E4A1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0"/>
            <a:ext cx="5108400" cy="1353379"/>
          </a:xfrm>
        </p:spPr>
        <p:txBody>
          <a:bodyPr rtlCol="0">
            <a:normAutofit fontScale="92500"/>
          </a:bodyPr>
          <a:lstStyle/>
          <a:p>
            <a:pPr marL="0" indent="0">
              <a:buNone/>
            </a:pPr>
            <a:r>
              <a:rPr lang="it-IT" sz="1500" dirty="0"/>
              <a:t>Lo Unit Testing è il processo in cui si esegue il test della più piccola unità funzionale di codice, in modo da verificare il corretto funzionamento in isolamento. Basati sulla tecnologia </a:t>
            </a:r>
            <a:r>
              <a:rPr lang="it-IT" sz="1500" b="1" dirty="0"/>
              <a:t>Black Box</a:t>
            </a:r>
            <a:r>
              <a:rPr lang="it-IT" sz="1500" dirty="0"/>
              <a:t>, questi test si concentrano sul comportamento osservabile, indipendentemente dall’implementazione interna. La definizione dei test case è stata guidata dalla strategia </a:t>
            </a:r>
            <a:r>
              <a:rPr lang="it-IT" sz="1500" b="1" dirty="0"/>
              <a:t>R-WECT</a:t>
            </a:r>
            <a:r>
              <a:rPr lang="it-IT" sz="1500" dirty="0"/>
              <a:t>.</a:t>
            </a:r>
          </a:p>
          <a:p>
            <a:pPr marL="0" indent="0" rtl="0">
              <a:buNone/>
            </a:pPr>
            <a:endParaRPr lang="it-IT" sz="1200" dirty="0"/>
          </a:p>
        </p:txBody>
      </p:sp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0C7DE6D-03F6-C542-6445-9193CE8A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177" y="830817"/>
            <a:ext cx="3779981" cy="3138488"/>
          </a:xfrm>
          <a:prstGeom prst="rect">
            <a:avLst/>
          </a:prstGeom>
        </p:spPr>
      </p:pic>
      <p:pic>
        <p:nvPicPr>
          <p:cNvPr id="6" name="Immagine 5" descr="Immagine che contiene schermata, testo, Elementi grafici, Carattere&#10;&#10;Descrizione generata automaticamente">
            <a:extLst>
              <a:ext uri="{FF2B5EF4-FFF2-40B4-BE49-F238E27FC236}">
                <a16:creationId xmlns:a16="http://schemas.microsoft.com/office/drawing/2014/main" id="{0F9D744A-4D2B-F591-7C4D-378070AB6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8782"/>
            <a:ext cx="6128279" cy="34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4B95-D89A-3B93-E9EE-742C98415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CF3E325-AFFA-E4BF-DE65-EB833DD3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Analisi: Report SonarQube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3BE9977-AF65-C04E-1E89-A2AB5565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it-IT" sz="80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A5EAC75-1B04-3E8A-3EFF-6B96CB49F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158709"/>
            <a:ext cx="11410405" cy="5074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30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361F-C739-A9A9-CC82-D27A1ABB0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21F9CB6-883E-C139-2847-8760CDE6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Analisi: Report SonarQube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7E13DA1-BCEA-B882-F250-1BBD6C9E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it-IT" sz="800"/>
          </a:p>
        </p:txBody>
      </p:sp>
      <p:pic>
        <p:nvPicPr>
          <p:cNvPr id="4" name="Immagine 3" descr="Immagine che contiene testo, software, Pagina Web, Icona del computer&#10;&#10;Descrizione generata automaticamente">
            <a:extLst>
              <a:ext uri="{FF2B5EF4-FFF2-40B4-BE49-F238E27FC236}">
                <a16:creationId xmlns:a16="http://schemas.microsoft.com/office/drawing/2014/main" id="{A80CE854-0DEC-7090-385B-5D3C1393B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019175"/>
            <a:ext cx="11711446" cy="537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06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Punti di forza dell’applicazione</a:t>
            </a:r>
          </a:p>
        </p:txBody>
      </p:sp>
      <p:pic>
        <p:nvPicPr>
          <p:cNvPr id="22" name="Segnaposto immagine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876300" y="1739900"/>
            <a:ext cx="1689100" cy="1397000"/>
          </a:xfrm>
        </p:spPr>
      </p:pic>
      <p:pic>
        <p:nvPicPr>
          <p:cNvPr id="26" name="Segnaposto immagine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3829813" y="4263232"/>
            <a:ext cx="1689100" cy="1397000"/>
          </a:xfrm>
        </p:spPr>
      </p:pic>
      <p:pic>
        <p:nvPicPr>
          <p:cNvPr id="24" name="Segnaposto immagine 23">
            <a:extLst>
              <a:ext uri="{FF2B5EF4-FFF2-40B4-BE49-F238E27FC236}">
                <a16:creationId xmlns:a16="http://schemas.microsoft.com/office/drawing/2014/main" id="{F1E0AF3E-867C-4F0D-8325-9DC9A985B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6501" t="-5000" r="-16501" b="-5000"/>
          <a:stretch/>
        </p:blipFill>
        <p:spPr>
          <a:xfrm>
            <a:off x="6744524" y="1739900"/>
            <a:ext cx="1689100" cy="1397000"/>
          </a:xfrm>
        </p:spPr>
      </p:pic>
      <p:pic>
        <p:nvPicPr>
          <p:cNvPr id="28" name="Segnaposto immagine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18293" t="-6483" r="-18293" b="-6483"/>
          <a:stretch/>
        </p:blipFill>
        <p:spPr>
          <a:xfrm>
            <a:off x="9659235" y="4263232"/>
            <a:ext cx="1689100" cy="1397000"/>
          </a:xfrm>
        </p:spPr>
      </p:pic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 dirty="0"/>
              <a:t>Sistema robusto, scalabile e user-friendly, progettato per garantire un’esperienza intuitiva agli utenti di ogni livello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D269992-EA9D-41F6-85C3-B789218471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b"/>
          <a:lstStyle/>
          <a:p>
            <a:r>
              <a:rPr lang="it-IT" dirty="0"/>
              <a:t>Grazie al design chiaro e intuitivo, la curva di apprendimento è semplice e veloce, rendendo l’app accessibile a tutti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6DFAA7E0-5467-48C2-A0A1-08FFCDD0AB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 dirty="0"/>
              <a:t>Espansione delle funzionalità social con supporto per autenticazioni rapide e condivisioni dirette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 anchor="b"/>
          <a:lstStyle/>
          <a:p>
            <a:r>
              <a:rPr lang="it-IT" dirty="0"/>
              <a:t>Basata su Flutter, offre prestazioni eccellenti e un’interfaccia moderna, garantendo efficienza nello sviluppo e nell’utilizzo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2F8E5BC1-257F-4CA0-A14D-8A76F619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Valutazione degli utenti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E84475F-A218-40AD-91D5-2A42073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smtClean="0"/>
              <a:t>15</a:t>
            </a:fld>
            <a:endParaRPr lang="it-IT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2B0CB1D-E6FE-4346-B4DC-C1AC8F0F5C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1472" y="4302782"/>
            <a:ext cx="2686613" cy="666781"/>
          </a:xfrm>
        </p:spPr>
        <p:txBody>
          <a:bodyPr rtlCol="0"/>
          <a:lstStyle/>
          <a:p>
            <a:pPr rtl="0"/>
            <a:r>
              <a:rPr lang="it-IT" dirty="0"/>
              <a:t>Giorgia R.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6EBA6953-980C-4C61-AFA3-018201F6E2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0981" y="5069665"/>
            <a:ext cx="2686613" cy="1317717"/>
          </a:xfrm>
        </p:spPr>
        <p:txBody>
          <a:bodyPr rtlCol="0"/>
          <a:lstStyle/>
          <a:p>
            <a:pPr algn="l" rtl="0"/>
            <a:r>
              <a:rPr lang="it-IT" sz="1400" i="1" dirty="0"/>
              <a:t>L'app è estremamente intuitiva e facile da usare. La navigazione è fluida e tutte le funzionalità sono chiaramente accessibili. Perfetta per chi cerca una soluzione rapida ed efficiente.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1EA45180-5246-464E-BDD0-2AB792997E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it-IT" dirty="0"/>
              <a:t>Giovanni C.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7E61202C-1274-459A-A89D-C23AE8A261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20684" y="5068062"/>
            <a:ext cx="2686613" cy="1317717"/>
          </a:xfrm>
        </p:spPr>
        <p:txBody>
          <a:bodyPr rtlCol="0"/>
          <a:lstStyle/>
          <a:p>
            <a:pPr algn="l"/>
            <a:r>
              <a:rPr lang="it-IT" sz="1400" i="1" dirty="0"/>
              <a:t>Ottima esperienza complessiva, ma credo che alcune funzionalità potrebbero essere migliorate, come la personalizzazione delle impostazioni. Tuttavia, il design e la velocità di risposta sono eccezionali</a:t>
            </a:r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B7A4F278-30B9-44DC-81DE-0BB8DC7D9B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it-IT" dirty="0"/>
              <a:t>Mario L.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E82B8CE-8692-4360-9A23-C2348C7B85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0723" y="5068062"/>
            <a:ext cx="2686613" cy="1317717"/>
          </a:xfrm>
        </p:spPr>
        <p:txBody>
          <a:bodyPr rtlCol="0"/>
          <a:lstStyle/>
          <a:p>
            <a:pPr algn="l"/>
            <a:r>
              <a:rPr lang="it-IT" sz="1400" i="1" dirty="0"/>
              <a:t>L'app offre molto, ma ho riscontrato qualche difficoltà iniziale nel capire come accedere a determinate opzioni. Una guida introduttiva più dettagliata migliorerebbe l’esperienza.</a:t>
            </a:r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7372C0BC-293C-400A-8073-0246B833F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it-IT" dirty="0"/>
              <a:t>Sabrina G.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A7CB8132-D875-4ED5-9967-5C58F21B10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05349" y="5068442"/>
            <a:ext cx="2686613" cy="1317717"/>
          </a:xfrm>
        </p:spPr>
        <p:txBody>
          <a:bodyPr rtlCol="0"/>
          <a:lstStyle/>
          <a:p>
            <a:pPr algn="l"/>
            <a:r>
              <a:rPr lang="it-IT" sz="1400" i="1" dirty="0"/>
              <a:t>Un'app davvero innovativa e ben progettata! La funzione di creazione dell'asta è il vero punto di forza e rende l'intera esperienza unica e appagante.</a:t>
            </a:r>
          </a:p>
        </p:txBody>
      </p:sp>
      <p:sp>
        <p:nvSpPr>
          <p:cNvPr id="45" name="Stella a 5 punte 44">
            <a:extLst>
              <a:ext uri="{FF2B5EF4-FFF2-40B4-BE49-F238E27FC236}">
                <a16:creationId xmlns:a16="http://schemas.microsoft.com/office/drawing/2014/main" id="{B7A21158-73C7-AC6B-F073-C0E2F566671E}"/>
              </a:ext>
            </a:extLst>
          </p:cNvPr>
          <p:cNvSpPr/>
          <p:nvPr/>
        </p:nvSpPr>
        <p:spPr>
          <a:xfrm>
            <a:off x="3482309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" name="Stella a 5 punte 45">
            <a:extLst>
              <a:ext uri="{FF2B5EF4-FFF2-40B4-BE49-F238E27FC236}">
                <a16:creationId xmlns:a16="http://schemas.microsoft.com/office/drawing/2014/main" id="{C05144C2-1668-14B0-7967-4428FAFB6D94}"/>
              </a:ext>
            </a:extLst>
          </p:cNvPr>
          <p:cNvSpPr/>
          <p:nvPr/>
        </p:nvSpPr>
        <p:spPr>
          <a:xfrm>
            <a:off x="3968165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7" name="Stella a 5 punte 46">
            <a:extLst>
              <a:ext uri="{FF2B5EF4-FFF2-40B4-BE49-F238E27FC236}">
                <a16:creationId xmlns:a16="http://schemas.microsoft.com/office/drawing/2014/main" id="{A37F484F-EA7E-EED5-04C5-E8DC9531B45B}"/>
              </a:ext>
            </a:extLst>
          </p:cNvPr>
          <p:cNvSpPr/>
          <p:nvPr/>
        </p:nvSpPr>
        <p:spPr>
          <a:xfrm>
            <a:off x="4454021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Stella a 5 punte 47">
            <a:extLst>
              <a:ext uri="{FF2B5EF4-FFF2-40B4-BE49-F238E27FC236}">
                <a16:creationId xmlns:a16="http://schemas.microsoft.com/office/drawing/2014/main" id="{F68E33A9-B21B-9958-FDF1-E332E832CDE0}"/>
              </a:ext>
            </a:extLst>
          </p:cNvPr>
          <p:cNvSpPr/>
          <p:nvPr/>
        </p:nvSpPr>
        <p:spPr>
          <a:xfrm>
            <a:off x="4939877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9" name="Stella a 5 punte 48">
            <a:extLst>
              <a:ext uri="{FF2B5EF4-FFF2-40B4-BE49-F238E27FC236}">
                <a16:creationId xmlns:a16="http://schemas.microsoft.com/office/drawing/2014/main" id="{C8A30476-E68A-E0A0-A734-EA98BE705D74}"/>
              </a:ext>
            </a:extLst>
          </p:cNvPr>
          <p:cNvSpPr/>
          <p:nvPr/>
        </p:nvSpPr>
        <p:spPr>
          <a:xfrm>
            <a:off x="5425733" y="4637534"/>
            <a:ext cx="349134" cy="331764"/>
          </a:xfrm>
          <a:prstGeom prst="star5">
            <a:avLst/>
          </a:prstGeom>
          <a:gradFill flip="none" rotWithShape="1">
            <a:gsLst>
              <a:gs pos="52000">
                <a:srgbClr val="B5B600">
                  <a:alpha val="0"/>
                </a:srgbClr>
              </a:gs>
              <a:gs pos="50000">
                <a:srgbClr val="FFC0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0" name="Stella a 5 punte 49">
            <a:extLst>
              <a:ext uri="{FF2B5EF4-FFF2-40B4-BE49-F238E27FC236}">
                <a16:creationId xmlns:a16="http://schemas.microsoft.com/office/drawing/2014/main" id="{19080CA9-851E-3A4C-0441-CCEA67001506}"/>
              </a:ext>
            </a:extLst>
          </p:cNvPr>
          <p:cNvSpPr/>
          <p:nvPr/>
        </p:nvSpPr>
        <p:spPr>
          <a:xfrm>
            <a:off x="598009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1" name="Stella a 5 punte 50">
            <a:extLst>
              <a:ext uri="{FF2B5EF4-FFF2-40B4-BE49-F238E27FC236}">
                <a16:creationId xmlns:a16="http://schemas.microsoft.com/office/drawing/2014/main" id="{6CB07565-57B8-F40B-B236-5AE9DF1E7839}"/>
              </a:ext>
            </a:extLst>
          </p:cNvPr>
          <p:cNvSpPr/>
          <p:nvPr/>
        </p:nvSpPr>
        <p:spPr>
          <a:xfrm>
            <a:off x="1083865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2" name="Stella a 5 punte 51">
            <a:extLst>
              <a:ext uri="{FF2B5EF4-FFF2-40B4-BE49-F238E27FC236}">
                <a16:creationId xmlns:a16="http://schemas.microsoft.com/office/drawing/2014/main" id="{9B05D5D0-F2C5-60E1-A2E2-0B34C451D904}"/>
              </a:ext>
            </a:extLst>
          </p:cNvPr>
          <p:cNvSpPr/>
          <p:nvPr/>
        </p:nvSpPr>
        <p:spPr>
          <a:xfrm>
            <a:off x="1569721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3" name="Stella a 5 punte 52">
            <a:extLst>
              <a:ext uri="{FF2B5EF4-FFF2-40B4-BE49-F238E27FC236}">
                <a16:creationId xmlns:a16="http://schemas.microsoft.com/office/drawing/2014/main" id="{09A3D693-047B-6520-F49A-7C1DB6BC7DC2}"/>
              </a:ext>
            </a:extLst>
          </p:cNvPr>
          <p:cNvSpPr/>
          <p:nvPr/>
        </p:nvSpPr>
        <p:spPr>
          <a:xfrm>
            <a:off x="2055577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4" name="Stella a 5 punte 53">
            <a:extLst>
              <a:ext uri="{FF2B5EF4-FFF2-40B4-BE49-F238E27FC236}">
                <a16:creationId xmlns:a16="http://schemas.microsoft.com/office/drawing/2014/main" id="{D6AC2B2D-031C-02C5-693B-FD3B66919ACD}"/>
              </a:ext>
            </a:extLst>
          </p:cNvPr>
          <p:cNvSpPr/>
          <p:nvPr/>
        </p:nvSpPr>
        <p:spPr>
          <a:xfrm>
            <a:off x="2541433" y="4637534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2" name="Stella a 5 punte 61">
            <a:extLst>
              <a:ext uri="{FF2B5EF4-FFF2-40B4-BE49-F238E27FC236}">
                <a16:creationId xmlns:a16="http://schemas.microsoft.com/office/drawing/2014/main" id="{B9CD5B49-5B1D-2090-CA9D-910A94D51D91}"/>
              </a:ext>
            </a:extLst>
          </p:cNvPr>
          <p:cNvSpPr/>
          <p:nvPr/>
        </p:nvSpPr>
        <p:spPr>
          <a:xfrm>
            <a:off x="6450723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Stella a 5 punte 62">
            <a:extLst>
              <a:ext uri="{FF2B5EF4-FFF2-40B4-BE49-F238E27FC236}">
                <a16:creationId xmlns:a16="http://schemas.microsoft.com/office/drawing/2014/main" id="{E089B742-8345-97C4-7CDD-D89014289302}"/>
              </a:ext>
            </a:extLst>
          </p:cNvPr>
          <p:cNvSpPr/>
          <p:nvPr/>
        </p:nvSpPr>
        <p:spPr>
          <a:xfrm>
            <a:off x="6936579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Stella a 5 punte 63">
            <a:extLst>
              <a:ext uri="{FF2B5EF4-FFF2-40B4-BE49-F238E27FC236}">
                <a16:creationId xmlns:a16="http://schemas.microsoft.com/office/drawing/2014/main" id="{C47E271A-D7EE-E5CF-6009-734C029614CA}"/>
              </a:ext>
            </a:extLst>
          </p:cNvPr>
          <p:cNvSpPr/>
          <p:nvPr/>
        </p:nvSpPr>
        <p:spPr>
          <a:xfrm>
            <a:off x="7422435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Stella a 5 punte 64">
            <a:extLst>
              <a:ext uri="{FF2B5EF4-FFF2-40B4-BE49-F238E27FC236}">
                <a16:creationId xmlns:a16="http://schemas.microsoft.com/office/drawing/2014/main" id="{4DDDD867-3EFE-11F7-21EF-47AE842FA3DA}"/>
              </a:ext>
            </a:extLst>
          </p:cNvPr>
          <p:cNvSpPr/>
          <p:nvPr/>
        </p:nvSpPr>
        <p:spPr>
          <a:xfrm>
            <a:off x="7908291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Stella a 5 punte 65">
            <a:extLst>
              <a:ext uri="{FF2B5EF4-FFF2-40B4-BE49-F238E27FC236}">
                <a16:creationId xmlns:a16="http://schemas.microsoft.com/office/drawing/2014/main" id="{596DFF82-A640-C56A-120F-8C802D11F4D8}"/>
              </a:ext>
            </a:extLst>
          </p:cNvPr>
          <p:cNvSpPr/>
          <p:nvPr/>
        </p:nvSpPr>
        <p:spPr>
          <a:xfrm>
            <a:off x="8394147" y="4637534"/>
            <a:ext cx="349134" cy="33176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Stella a 5 punte 66">
            <a:extLst>
              <a:ext uri="{FF2B5EF4-FFF2-40B4-BE49-F238E27FC236}">
                <a16:creationId xmlns:a16="http://schemas.microsoft.com/office/drawing/2014/main" id="{23086462-3DF4-C1A9-D71A-3CBFA0BDB03C}"/>
              </a:ext>
            </a:extLst>
          </p:cNvPr>
          <p:cNvSpPr/>
          <p:nvPr/>
        </p:nvSpPr>
        <p:spPr>
          <a:xfrm>
            <a:off x="9342192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Stella a 5 punte 67">
            <a:extLst>
              <a:ext uri="{FF2B5EF4-FFF2-40B4-BE49-F238E27FC236}">
                <a16:creationId xmlns:a16="http://schemas.microsoft.com/office/drawing/2014/main" id="{BF3291C1-8951-8FE1-8B65-97B2ED3D0B6B}"/>
              </a:ext>
            </a:extLst>
          </p:cNvPr>
          <p:cNvSpPr/>
          <p:nvPr/>
        </p:nvSpPr>
        <p:spPr>
          <a:xfrm>
            <a:off x="9828048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tella a 5 punte 68">
            <a:extLst>
              <a:ext uri="{FF2B5EF4-FFF2-40B4-BE49-F238E27FC236}">
                <a16:creationId xmlns:a16="http://schemas.microsoft.com/office/drawing/2014/main" id="{0A4468AB-DFCA-AD4E-644D-8B91B65466F0}"/>
              </a:ext>
            </a:extLst>
          </p:cNvPr>
          <p:cNvSpPr/>
          <p:nvPr/>
        </p:nvSpPr>
        <p:spPr>
          <a:xfrm>
            <a:off x="10313904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Stella a 5 punte 69">
            <a:extLst>
              <a:ext uri="{FF2B5EF4-FFF2-40B4-BE49-F238E27FC236}">
                <a16:creationId xmlns:a16="http://schemas.microsoft.com/office/drawing/2014/main" id="{47E661BD-3C63-51CC-8B7D-E015F38B98EC}"/>
              </a:ext>
            </a:extLst>
          </p:cNvPr>
          <p:cNvSpPr/>
          <p:nvPr/>
        </p:nvSpPr>
        <p:spPr>
          <a:xfrm>
            <a:off x="10799760" y="4637269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Stella a 5 punte 70">
            <a:extLst>
              <a:ext uri="{FF2B5EF4-FFF2-40B4-BE49-F238E27FC236}">
                <a16:creationId xmlns:a16="http://schemas.microsoft.com/office/drawing/2014/main" id="{DC87A1F6-6772-0283-F1B1-7AF9CC319AA9}"/>
              </a:ext>
            </a:extLst>
          </p:cNvPr>
          <p:cNvSpPr/>
          <p:nvPr/>
        </p:nvSpPr>
        <p:spPr>
          <a:xfrm>
            <a:off x="11285616" y="4637534"/>
            <a:ext cx="349134" cy="331764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1" name="Segnaposto immagine 90" descr="Immagine che contiene occhiali, Viso umano, cartone animato, clipart&#10;&#10;Descrizione generata automaticamente">
            <a:extLst>
              <a:ext uri="{FF2B5EF4-FFF2-40B4-BE49-F238E27FC236}">
                <a16:creationId xmlns:a16="http://schemas.microsoft.com/office/drawing/2014/main" id="{197A4B88-F66A-DD06-998C-30936530036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5496" b="5496"/>
          <a:stretch>
            <a:fillRect/>
          </a:stretch>
        </p:blipFill>
        <p:spPr>
          <a:xfrm>
            <a:off x="3364420" y="1685284"/>
            <a:ext cx="2615626" cy="2334265"/>
          </a:xfrm>
        </p:spPr>
      </p:pic>
      <p:pic>
        <p:nvPicPr>
          <p:cNvPr id="93" name="Segnaposto immagine 92" descr="Immagine che contiene clipart, cartone animato, illustrazione&#10;&#10;Descrizione generata automaticamente">
            <a:extLst>
              <a:ext uri="{FF2B5EF4-FFF2-40B4-BE49-F238E27FC236}">
                <a16:creationId xmlns:a16="http://schemas.microsoft.com/office/drawing/2014/main" id="{1E515639-00D3-FB08-7C79-19CABA64673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5674" b="5674"/>
          <a:stretch>
            <a:fillRect/>
          </a:stretch>
        </p:blipFill>
        <p:spPr>
          <a:xfrm>
            <a:off x="6404589" y="1752011"/>
            <a:ext cx="2540855" cy="2267537"/>
          </a:xfrm>
        </p:spPr>
      </p:pic>
      <p:pic>
        <p:nvPicPr>
          <p:cNvPr id="95" name="Segnaposto immagine 94" descr="Immagine che contiene clipart, Cartoni animati, illustrazione, cartone animato&#10;&#10;Descrizione generata automaticamente">
            <a:extLst>
              <a:ext uri="{FF2B5EF4-FFF2-40B4-BE49-F238E27FC236}">
                <a16:creationId xmlns:a16="http://schemas.microsoft.com/office/drawing/2014/main" id="{C1F82281-A376-D143-D0D2-E62ED895493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5318" b="5318"/>
          <a:stretch>
            <a:fillRect/>
          </a:stretch>
        </p:blipFill>
        <p:spPr>
          <a:xfrm>
            <a:off x="9255160" y="1761484"/>
            <a:ext cx="2540855" cy="2267537"/>
          </a:xfrm>
        </p:spPr>
      </p:pic>
      <p:pic>
        <p:nvPicPr>
          <p:cNvPr id="89" name="Segnaposto immagine 88" descr="Immagine che contiene clipart, cartone animato, illustrazione&#10;&#10;Descrizione generata automaticamente">
            <a:extLst>
              <a:ext uri="{FF2B5EF4-FFF2-40B4-BE49-F238E27FC236}">
                <a16:creationId xmlns:a16="http://schemas.microsoft.com/office/drawing/2014/main" id="{4FC44FCD-06CF-32BA-8A97-8A106B046E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4958" b="4958"/>
          <a:stretch>
            <a:fillRect/>
          </a:stretch>
        </p:blipFill>
        <p:spPr>
          <a:xfrm>
            <a:off x="467420" y="1761485"/>
            <a:ext cx="2494721" cy="2226366"/>
          </a:xfrm>
        </p:spPr>
      </p:pic>
    </p:spTree>
    <p:extLst>
      <p:ext uri="{BB962C8B-B14F-4D97-AF65-F5344CB8AC3E}">
        <p14:creationId xmlns:p14="http://schemas.microsoft.com/office/powerpoint/2010/main" val="297104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Confronto della soglia di apprendimento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smtClean="0"/>
              <a:t>16</a:t>
            </a:fld>
            <a:endParaRPr lang="it-IT" dirty="0"/>
          </a:p>
        </p:txBody>
      </p:sp>
      <p:graphicFrame>
        <p:nvGraphicFramePr>
          <p:cNvPr id="21" name="Segnaposto grafico 20">
            <a:extLst>
              <a:ext uri="{FF2B5EF4-FFF2-40B4-BE49-F238E27FC236}">
                <a16:creationId xmlns:a16="http://schemas.microsoft.com/office/drawing/2014/main" id="{D8DD12A5-FE18-4970-8B30-E368D9BD8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29874180"/>
              </p:ext>
            </p:extLst>
          </p:nvPr>
        </p:nvGraphicFramePr>
        <p:xfrm>
          <a:off x="4900613" y="1233488"/>
          <a:ext cx="6991350" cy="4967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it-IT" dirty="0"/>
              <a:t>Questo grafico mostra il confronto tra </a:t>
            </a:r>
            <a:r>
              <a:rPr lang="it-IT" b="1" i="1" dirty="0"/>
              <a:t>BidHub</a:t>
            </a:r>
            <a:r>
              <a:rPr lang="it-IT" dirty="0"/>
              <a:t> e altre applicazioni simili in termini di tempo richiesto per familiarizzare con le funzionalità principali. Grazie al design intuitivo e alla semplicità di navigazione, </a:t>
            </a:r>
            <a:r>
              <a:rPr lang="it-IT" b="1" i="1" dirty="0"/>
              <a:t>BidHub</a:t>
            </a:r>
            <a:r>
              <a:rPr lang="it-IT" dirty="0"/>
              <a:t> riduce significativamente la curva di apprendimento rispetto alla media delle altre app, rendendola accessibile anche agli utenti meno esperti.</a:t>
            </a:r>
          </a:p>
        </p:txBody>
      </p:sp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38AB-3D92-0172-852C-EB75B04A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425D9C8-1022-07CF-0A14-33DD54B4E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275" y="2447465"/>
            <a:ext cx="7893529" cy="971550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5400" dirty="0"/>
              <a:t>Grazie per l’attenzione!</a:t>
            </a:r>
          </a:p>
        </p:txBody>
      </p:sp>
      <p:pic>
        <p:nvPicPr>
          <p:cNvPr id="5" name="Immagine 4" descr="Immagine che contiene simbolo, cerchio, schermata, Elementi grafici&#10;&#10;Descrizione generata automaticamente">
            <a:extLst>
              <a:ext uri="{FF2B5EF4-FFF2-40B4-BE49-F238E27FC236}">
                <a16:creationId xmlns:a16="http://schemas.microsoft.com/office/drawing/2014/main" id="{31136487-5741-B34C-3F90-96D6352E5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45" y="274727"/>
            <a:ext cx="1804988" cy="1804988"/>
          </a:xfrm>
          <a:prstGeom prst="rect">
            <a:avLst/>
          </a:prstGeom>
        </p:spPr>
      </p:pic>
      <p:pic>
        <p:nvPicPr>
          <p:cNvPr id="6" name="Immagine 5" descr="Immagine che contiene Viso umano, persona, camicia, sorriso&#10;&#10;Descrizione generata automaticamente">
            <a:extLst>
              <a:ext uri="{FF2B5EF4-FFF2-40B4-BE49-F238E27FC236}">
                <a16:creationId xmlns:a16="http://schemas.microsoft.com/office/drawing/2014/main" id="{4D4DF1C8-CD5B-2F1D-1C9F-8FB6E5EF7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01" r="5852" b="3402"/>
          <a:stretch/>
        </p:blipFill>
        <p:spPr>
          <a:xfrm>
            <a:off x="1995151" y="3787225"/>
            <a:ext cx="1491964" cy="144722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3AA389-4BA1-EA27-E7AE-7964AFB49B69}"/>
              </a:ext>
            </a:extLst>
          </p:cNvPr>
          <p:cNvSpPr txBox="1"/>
          <p:nvPr/>
        </p:nvSpPr>
        <p:spPr>
          <a:xfrm>
            <a:off x="820896" y="5301700"/>
            <a:ext cx="3840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Vincenzo Giordano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N86003039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vincenzo.giordano14@studenti.unina.it</a:t>
            </a:r>
          </a:p>
        </p:txBody>
      </p:sp>
      <p:pic>
        <p:nvPicPr>
          <p:cNvPr id="13" name="Immagine 12" descr="Immagine che contiene Viso umano, persona, muro, vestiti&#10;&#10;Descrizione generata automaticamente">
            <a:extLst>
              <a:ext uri="{FF2B5EF4-FFF2-40B4-BE49-F238E27FC236}">
                <a16:creationId xmlns:a16="http://schemas.microsoft.com/office/drawing/2014/main" id="{797199C0-1AB1-CE1C-8EBD-0D51A87D02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54" t="20611" r="154" b="11748"/>
          <a:stretch/>
        </p:blipFill>
        <p:spPr>
          <a:xfrm>
            <a:off x="5525058" y="3787225"/>
            <a:ext cx="1491965" cy="1514127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70E04B9-FDA4-33C9-9C26-E76E8341C941}"/>
              </a:ext>
            </a:extLst>
          </p:cNvPr>
          <p:cNvSpPr txBox="1"/>
          <p:nvPr/>
        </p:nvSpPr>
        <p:spPr>
          <a:xfrm>
            <a:off x="4772024" y="5301352"/>
            <a:ext cx="31432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Andrea Migliorisi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N86002979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a.migliorisi@studenti.unina.it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45C712-1393-D961-05C2-CCB3393F2398}"/>
              </a:ext>
            </a:extLst>
          </p:cNvPr>
          <p:cNvSpPr txBox="1"/>
          <p:nvPr/>
        </p:nvSpPr>
        <p:spPr>
          <a:xfrm>
            <a:off x="7233976" y="356319"/>
            <a:ext cx="495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Progetto di Ingegneria del Software A.A. 2023/2024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F6881-D459-0342-443C-9322EEF447A7}"/>
              </a:ext>
            </a:extLst>
          </p:cNvPr>
          <p:cNvSpPr txBox="1"/>
          <p:nvPr/>
        </p:nvSpPr>
        <p:spPr>
          <a:xfrm>
            <a:off x="8975764" y="658351"/>
            <a:ext cx="14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DIETIDEALS24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514C58-7E9A-E679-4EA5-F450E08CB7C1}"/>
              </a:ext>
            </a:extLst>
          </p:cNvPr>
          <p:cNvSpPr txBox="1"/>
          <p:nvPr/>
        </p:nvSpPr>
        <p:spPr>
          <a:xfrm>
            <a:off x="9294443" y="9389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400" dirty="0">
                <a:solidFill>
                  <a:schemeClr val="bg1">
                    <a:lumMod val="85000"/>
                  </a:schemeClr>
                </a:solidFill>
              </a:rPr>
              <a:t>BIDHUB</a:t>
            </a:r>
          </a:p>
        </p:txBody>
      </p:sp>
      <p:pic>
        <p:nvPicPr>
          <p:cNvPr id="24" name="Immagine 23" descr="Immagine che contiene persona, Viso umano, vestiti, Abbigliamento formale&#10;&#10;Descrizione generata automaticamente">
            <a:extLst>
              <a:ext uri="{FF2B5EF4-FFF2-40B4-BE49-F238E27FC236}">
                <a16:creationId xmlns:a16="http://schemas.microsoft.com/office/drawing/2014/main" id="{C94B12B3-24C3-AE3A-9318-37EEF9439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966" y="3786994"/>
            <a:ext cx="1501388" cy="1514587"/>
          </a:xfrm>
          <a:prstGeom prst="ellipse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1FE6252-063B-A11A-21A8-3A8FFD3235D9}"/>
              </a:ext>
            </a:extLst>
          </p:cNvPr>
          <p:cNvSpPr txBox="1"/>
          <p:nvPr/>
        </p:nvSpPr>
        <p:spPr>
          <a:xfrm>
            <a:off x="8335010" y="5301700"/>
            <a:ext cx="3036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Gianluca Leone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N86003082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gianlu.leone@studenti.unina.it</a:t>
            </a:r>
          </a:p>
        </p:txBody>
      </p:sp>
    </p:spTree>
    <p:extLst>
      <p:ext uri="{BB962C8B-B14F-4D97-AF65-F5344CB8AC3E}">
        <p14:creationId xmlns:p14="http://schemas.microsoft.com/office/powerpoint/2010/main" val="121944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67" y="1210469"/>
            <a:ext cx="5272764" cy="714149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Introduzione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667" y="2150042"/>
            <a:ext cx="5272764" cy="395548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it-IT" dirty="0"/>
              <a:t>Obiettivo: L'applicazione si propone come una piattaforma rivoluzionaria per la gestione delle aste online, progettata per offrire un'esperienza utente ottimale, semplificare le operazioni di vendita e acquisto, e favorire l'interazione tra i partecipanti.</a:t>
            </a:r>
          </a:p>
          <a:p>
            <a:pPr rtl="0"/>
            <a:r>
              <a:rPr lang="it-IT" dirty="0"/>
              <a:t>Caratteristiche chiave: </a:t>
            </a:r>
          </a:p>
          <a:p>
            <a:pPr lvl="1"/>
            <a:r>
              <a:rPr lang="it-IT" sz="2100" b="1" dirty="0"/>
              <a:t>Usabilità intuitiva</a:t>
            </a:r>
            <a:r>
              <a:rPr lang="it-IT" dirty="0"/>
              <a:t>: un'interfaccia chiara e user-friendly per garantire un utilizzo agevole sia da parte dei venditori che degli acquirenti.</a:t>
            </a:r>
          </a:p>
          <a:p>
            <a:pPr lvl="1"/>
            <a:r>
              <a:rPr lang="it-IT" sz="2000" b="1" dirty="0"/>
              <a:t>Integrazione con i social network</a:t>
            </a:r>
            <a:r>
              <a:rPr lang="it-IT" sz="2000" dirty="0"/>
              <a:t>: possibilità di effettuare il login e condividere le proprie attività direttamente tramite i principali social media, migliorando l'accessibilità e la visibilità.</a:t>
            </a:r>
          </a:p>
          <a:p>
            <a:pPr lvl="1"/>
            <a:r>
              <a:rPr lang="it-IT" sz="2000" b="1" dirty="0"/>
              <a:t>Architettura scalabile e moderna</a:t>
            </a:r>
            <a:r>
              <a:rPr lang="it-IT" sz="2000" dirty="0"/>
              <a:t>: una struttura tecnologica avanzata e flessibile, in grado di adattarsi alla crescita della piattaforma e di sostenere elevati volumi di utenti e transazioni.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it-IT" sz="800"/>
          </a:p>
        </p:txBody>
      </p:sp>
      <p:pic>
        <p:nvPicPr>
          <p:cNvPr id="35" name="Immagine 34" descr="Immagine che contiene testo, elettronica, schermata, multimediale&#10;&#10;Descrizione generata automaticamente">
            <a:extLst>
              <a:ext uri="{FF2B5EF4-FFF2-40B4-BE49-F238E27FC236}">
                <a16:creationId xmlns:a16="http://schemas.microsoft.com/office/drawing/2014/main" id="{0A240BBD-6A2B-7790-EF75-E2730E05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83" y="1040721"/>
            <a:ext cx="2216092" cy="4924650"/>
          </a:xfrm>
          <a:prstGeom prst="rect">
            <a:avLst/>
          </a:prstGeom>
          <a:noFill/>
        </p:spPr>
      </p:pic>
      <p:pic>
        <p:nvPicPr>
          <p:cNvPr id="36" name="Immagine 35" descr="Immagine che contiene simbolo, cerchio, schermata, Elementi grafici&#10;&#10;Descrizione generata automaticamente">
            <a:extLst>
              <a:ext uri="{FF2B5EF4-FFF2-40B4-BE49-F238E27FC236}">
                <a16:creationId xmlns:a16="http://schemas.microsoft.com/office/drawing/2014/main" id="{B4EE4B0C-7EBE-4C12-2619-AC4867CB4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9" y="176212"/>
            <a:ext cx="1391332" cy="13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BidHub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it-IT" smtClean="0"/>
              <a:t>3</a:t>
            </a:fld>
            <a:endParaRPr lang="it-IT"/>
          </a:p>
        </p:txBody>
      </p:sp>
      <p:pic>
        <p:nvPicPr>
          <p:cNvPr id="7" name="Segnaposto immagine 6" descr="Immagine che contiene vestiti, arredo, calzature, persona&#10;&#10;Descrizione generata automaticamente">
            <a:extLst>
              <a:ext uri="{FF2B5EF4-FFF2-40B4-BE49-F238E27FC236}">
                <a16:creationId xmlns:a16="http://schemas.microsoft.com/office/drawing/2014/main" id="{5449A815-8221-5A85-D446-D902D1F22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260" b="16260"/>
          <a:stretch>
            <a:fillRect/>
          </a:stretch>
        </p:blipFill>
        <p:spPr>
          <a:xfrm>
            <a:off x="371474" y="231167"/>
            <a:ext cx="11520488" cy="3657599"/>
          </a:xfr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7325"/>
            <a:ext cx="3932237" cy="16002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Tecnologie utilizzate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87525"/>
            <a:ext cx="4343400" cy="4343400"/>
          </a:xfrm>
        </p:spPr>
        <p:txBody>
          <a:bodyPr rtlCol="0">
            <a:normAutofit fontScale="62500" lnSpcReduction="20000"/>
          </a:bodyPr>
          <a:lstStyle/>
          <a:p>
            <a:r>
              <a:rPr lang="it-IT" sz="2000" dirty="0"/>
              <a:t>Per lo sviluppo della nostra applicazione abbiamo adottato un set di tecnologie moderne, ognuna scelta per i vantaggi specifici che offre e per garantire un prodotto finale scalabile, performante e di qualità.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Flutter</a:t>
            </a:r>
            <a:r>
              <a:rPr lang="it-IT" sz="2000" dirty="0"/>
              <a:t> per il front-end, consentendo lo sviluppo di un'interfaccia utente unica e coerente su più piattaforme (iOS e Android).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Node.js con Express </a:t>
            </a:r>
            <a:r>
              <a:rPr lang="it-IT" sz="2000" dirty="0"/>
              <a:t>come back-end, per una gestione flessibile e veloce delle richieste e delle logiche applicative.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PostgreSQL</a:t>
            </a:r>
            <a:r>
              <a:rPr lang="it-IT" sz="2000" dirty="0"/>
              <a:t>, un database relazionale potente e affidabile, per gestire in modo sicuro i dati degli utenti.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Sequelize</a:t>
            </a:r>
            <a:r>
              <a:rPr lang="it-IT" sz="2000" dirty="0"/>
              <a:t> ORM, per facilitare l'interazione tra il back-end e il database attraverso un approccio orientato agli oggetti.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Passport.js</a:t>
            </a:r>
            <a:r>
              <a:rPr lang="it-IT" sz="2000" dirty="0"/>
              <a:t>, una libreria per l'autenticazione sicura e flessibile.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Docker</a:t>
            </a:r>
            <a:r>
              <a:rPr lang="it-IT" sz="2000" dirty="0"/>
              <a:t>, per la virtualizzazione e il mantenimento di un ambiente di sviluppo e produzione coerente.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it-IT" sz="2000" b="1" dirty="0"/>
              <a:t>AWS</a:t>
            </a:r>
            <a:r>
              <a:rPr lang="it-IT" sz="2000" dirty="0"/>
              <a:t> come piattaforma di cloud hosting, per un'infrastruttura scalabile e resiliente.</a:t>
            </a:r>
          </a:p>
          <a:p>
            <a:r>
              <a:rPr lang="it-IT" sz="2000" dirty="0"/>
              <a:t>Questa combinazione di tecnologie ci ha permesso di costruire un'app solida, scalabile e capace di soddisfare le esigenze degli utenti moderni</a:t>
            </a:r>
            <a:r>
              <a:rPr lang="it-IT" sz="1000" dirty="0"/>
              <a:t>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it-IT" sz="800"/>
          </a:p>
        </p:txBody>
      </p:sp>
      <p:graphicFrame>
        <p:nvGraphicFramePr>
          <p:cNvPr id="31" name="Segnaposto contenuto 5">
            <a:extLst>
              <a:ext uri="{FF2B5EF4-FFF2-40B4-BE49-F238E27FC236}">
                <a16:creationId xmlns:a16="http://schemas.microsoft.com/office/drawing/2014/main" id="{863D25FD-C992-7939-F610-8748DB97D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328044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Elemento grafico 31">
            <a:extLst>
              <a:ext uri="{FF2B5EF4-FFF2-40B4-BE49-F238E27FC236}">
                <a16:creationId xmlns:a16="http://schemas.microsoft.com/office/drawing/2014/main" id="{2C9E323D-6276-268F-B895-47E1612625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7996" y="1170544"/>
            <a:ext cx="379561" cy="471154"/>
          </a:xfrm>
          <a:prstGeom prst="rect">
            <a:avLst/>
          </a:prstGeom>
        </p:spPr>
      </p:pic>
      <p:pic>
        <p:nvPicPr>
          <p:cNvPr id="35" name="Immagine 34" descr="Immagine che contiene Elementi grafici, simbolo, Carattere, logo&#10;&#10;Descrizione generata automaticamente">
            <a:extLst>
              <a:ext uri="{FF2B5EF4-FFF2-40B4-BE49-F238E27FC236}">
                <a16:creationId xmlns:a16="http://schemas.microsoft.com/office/drawing/2014/main" id="{B4C9E827-4EFD-267C-EAAD-78F6EAD81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2302" y="1865782"/>
            <a:ext cx="474006" cy="474006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A19B6C25-D5BA-99EA-2C54-C89C46DCFE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9305" y="2560730"/>
            <a:ext cx="407707" cy="424015"/>
          </a:xfrm>
          <a:prstGeom prst="rect">
            <a:avLst/>
          </a:prstGeom>
        </p:spPr>
      </p:pic>
      <p:pic>
        <p:nvPicPr>
          <p:cNvPr id="39" name="Immagine 38" descr="Immagine che contiene quadrato, Policromia, cubo, design&#10;&#10;Descrizione generata automaticamente">
            <a:extLst>
              <a:ext uri="{FF2B5EF4-FFF2-40B4-BE49-F238E27FC236}">
                <a16:creationId xmlns:a16="http://schemas.microsoft.com/office/drawing/2014/main" id="{6DC39C33-B4E2-D3E1-9ECF-95CFEC734D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9005" y="3205687"/>
            <a:ext cx="444255" cy="444255"/>
          </a:xfrm>
          <a:prstGeom prst="rect">
            <a:avLst/>
          </a:prstGeom>
        </p:spPr>
      </p:pic>
      <p:pic>
        <p:nvPicPr>
          <p:cNvPr id="41" name="Immagine 40" descr="Immagine che contiene Elementi grafici, Policromia, cerchio, grafica&#10;&#10;Descrizione generata automaticamente">
            <a:extLst>
              <a:ext uri="{FF2B5EF4-FFF2-40B4-BE49-F238E27FC236}">
                <a16:creationId xmlns:a16="http://schemas.microsoft.com/office/drawing/2014/main" id="{6AF7BA10-7586-FC4E-01F8-DF4BE765F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9305" y="3868171"/>
            <a:ext cx="444255" cy="444255"/>
          </a:xfrm>
          <a:prstGeom prst="rect">
            <a:avLst/>
          </a:prstGeom>
        </p:spPr>
      </p:pic>
      <p:pic>
        <p:nvPicPr>
          <p:cNvPr id="45" name="Immagine 44" descr="Immagine che contiene Elementi grafici, Carattere, logo, grafica&#10;&#10;Descrizione generata automaticamente">
            <a:extLst>
              <a:ext uri="{FF2B5EF4-FFF2-40B4-BE49-F238E27FC236}">
                <a16:creationId xmlns:a16="http://schemas.microsoft.com/office/drawing/2014/main" id="{860449E6-C257-ECB2-9018-12A9EE83C6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2644" y="5153697"/>
            <a:ext cx="587699" cy="600785"/>
          </a:xfrm>
          <a:prstGeom prst="rect">
            <a:avLst/>
          </a:prstGeom>
        </p:spPr>
      </p:pic>
      <p:pic>
        <p:nvPicPr>
          <p:cNvPr id="47" name="Immagine 46" descr="Immagine che contiene logo, simbolo, clipart, Elementi grafici&#10;&#10;Descrizione generata automaticamente">
            <a:extLst>
              <a:ext uri="{FF2B5EF4-FFF2-40B4-BE49-F238E27FC236}">
                <a16:creationId xmlns:a16="http://schemas.microsoft.com/office/drawing/2014/main" id="{87F56D6F-20DB-1A04-AD8A-28A9BBDF15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6916" y="4547435"/>
            <a:ext cx="1095371" cy="4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Front-end: Flutter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970" y="1233488"/>
            <a:ext cx="7930990" cy="4943475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Cross-</a:t>
            </a:r>
            <a:r>
              <a:rPr lang="it-IT" b="1" dirty="0" err="1"/>
              <a:t>platform</a:t>
            </a:r>
            <a:r>
              <a:rPr lang="it-IT" b="1" dirty="0"/>
              <a:t>:</a:t>
            </a:r>
            <a:r>
              <a:rPr lang="it-IT" dirty="0"/>
              <a:t> Unico codice per Android e iOS, riducendo costi e tempi di sviluppo.</a:t>
            </a:r>
            <a:endParaRPr lang="it-IT" sz="2800" dirty="0"/>
          </a:p>
          <a:p>
            <a:pPr rtl="0"/>
            <a:r>
              <a:rPr lang="it-IT" b="1" dirty="0"/>
              <a:t>Prestazioni elevate</a:t>
            </a:r>
            <a:r>
              <a:rPr lang="it-IT" dirty="0"/>
              <a:t>: Grazie al motore Dart e al rendering nativo.</a:t>
            </a:r>
          </a:p>
          <a:p>
            <a:pPr rtl="0"/>
            <a:r>
              <a:rPr lang="it-IT" b="1" dirty="0"/>
              <a:t>UI moderna</a:t>
            </a:r>
            <a:r>
              <a:rPr lang="it-IT" dirty="0"/>
              <a:t>: Widget personalizzabili per un design intuitivo e accattivante.</a:t>
            </a:r>
          </a:p>
          <a:p>
            <a:pPr rtl="0"/>
            <a:r>
              <a:rPr lang="it-IT" b="1" dirty="0"/>
              <a:t>Community attiva</a:t>
            </a:r>
            <a:r>
              <a:rPr lang="it-IT" dirty="0"/>
              <a:t>: Ampio supporto da parte di sviluppatori e documentazione completa.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it-IT" sz="800"/>
          </a:p>
        </p:txBody>
      </p:sp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F14F2D55-FEDC-D32B-E29D-E86F1A89D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776" y="1233488"/>
            <a:ext cx="3358392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D84ED-A036-2F9D-8442-D45153EC0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AA72361E-BA2F-5D04-7659-07CA9016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Back-end: Node.js + Express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C19B009E-D3BA-8A82-887B-0BFB733D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5664993" cy="4943475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 b="1" dirty="0"/>
              <a:t>Alta scalabilità</a:t>
            </a:r>
            <a:r>
              <a:rPr lang="it-IT" dirty="0"/>
              <a:t>: Ideale per applicazioni in tempo reale e richieste simultanee.</a:t>
            </a:r>
          </a:p>
          <a:p>
            <a:pPr rtl="0"/>
            <a:r>
              <a:rPr lang="it-IT" b="1" dirty="0"/>
              <a:t>Velocità</a:t>
            </a:r>
            <a:r>
              <a:rPr lang="it-IT" dirty="0"/>
              <a:t>: Architettura event-driven e non bloccante.</a:t>
            </a:r>
          </a:p>
          <a:p>
            <a:pPr rtl="0"/>
            <a:r>
              <a:rPr lang="it-IT" b="1" dirty="0"/>
              <a:t>Creazione di REST API performanti</a:t>
            </a:r>
            <a:r>
              <a:rPr lang="it-IT" dirty="0"/>
              <a:t>: Grazie alla sua natura asincrona e non bloccante, facilita lo sviluppo di REST API veloci ed efficienti, ideali per una comunicazione rapida tra front-end e back-end.</a:t>
            </a:r>
          </a:p>
          <a:p>
            <a:pPr rtl="0"/>
            <a:r>
              <a:rPr lang="it-IT" b="1" dirty="0"/>
              <a:t>Semplicità nello sviluppo</a:t>
            </a:r>
            <a:r>
              <a:rPr lang="it-IT" dirty="0"/>
              <a:t>: Con Express si ottiene una struttura leggera e flessibile;</a:t>
            </a:r>
          </a:p>
          <a:p>
            <a:pPr rtl="0"/>
            <a:r>
              <a:rPr lang="it-IT" b="1" dirty="0"/>
              <a:t>Ecosistema vasto</a:t>
            </a:r>
            <a:r>
              <a:rPr lang="it-IT" dirty="0"/>
              <a:t>: Ampia disponibilità di moduli e librerie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9C78CD8-ACD3-4109-A411-BDF4086D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it-IT" sz="800"/>
          </a:p>
        </p:txBody>
      </p:sp>
      <p:pic>
        <p:nvPicPr>
          <p:cNvPr id="4" name="Immagine 3" descr="Immagine che contiene testo, schermata, Rettangolo, Carattere&#10;&#10;Descrizione generata automaticamente">
            <a:extLst>
              <a:ext uri="{FF2B5EF4-FFF2-40B4-BE49-F238E27FC236}">
                <a16:creationId xmlns:a16="http://schemas.microsoft.com/office/drawing/2014/main" id="{8F8B044B-C8A9-72C2-48FC-371DECCF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67" y="1885346"/>
            <a:ext cx="5664993" cy="3639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737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Database + ORM: PostgreSQL e Sequelize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it-IT" sz="80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it-IT" dirty="0">
                <a:solidFill>
                  <a:schemeClr val="bg1"/>
                </a:solidFill>
                <a:latin typeface="+mj-lt"/>
              </a:rPr>
              <a:t>Sequelize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 fontScale="85000" lnSpcReduction="10000"/>
          </a:bodyPr>
          <a:lstStyle/>
          <a:p>
            <a:pPr>
              <a:lnSpc>
                <a:spcPct val="80000"/>
              </a:lnSpc>
            </a:pPr>
            <a:r>
              <a:rPr lang="it-IT" sz="1400" b="1" dirty="0"/>
              <a:t>Mappatura intuitiva</a:t>
            </a:r>
            <a:r>
              <a:rPr lang="it-IT" sz="1400" dirty="0"/>
              <a:t>: Facilita la gestione delle relazioni e delle query SQL.</a:t>
            </a:r>
          </a:p>
          <a:p>
            <a:pPr>
              <a:lnSpc>
                <a:spcPct val="80000"/>
              </a:lnSpc>
            </a:pPr>
            <a:r>
              <a:rPr lang="it-IT" sz="1400" b="1" dirty="0"/>
              <a:t>Portabilità</a:t>
            </a:r>
            <a:r>
              <a:rPr lang="it-IT" sz="1400" dirty="0"/>
              <a:t>: Consente di lavorare su database diversi senza cambiare codice.</a:t>
            </a:r>
          </a:p>
          <a:p>
            <a:pPr>
              <a:lnSpc>
                <a:spcPct val="80000"/>
              </a:lnSpc>
            </a:pPr>
            <a:r>
              <a:rPr lang="it-IT" sz="1400" b="1" dirty="0"/>
              <a:t>Scalabilità</a:t>
            </a:r>
            <a:r>
              <a:rPr lang="it-IT" sz="1400" dirty="0"/>
              <a:t>: Adatto a progetti di piccolo e grandi dimensioni.</a:t>
            </a:r>
          </a:p>
          <a:p>
            <a:pPr>
              <a:lnSpc>
                <a:spcPct val="80000"/>
              </a:lnSpc>
            </a:pPr>
            <a:r>
              <a:rPr lang="it-IT" sz="1400" b="1" dirty="0"/>
              <a:t>Sincronizzazione</a:t>
            </a:r>
            <a:r>
              <a:rPr lang="it-IT" sz="1400" dirty="0"/>
              <a:t>: Grazie al metodo </a:t>
            </a:r>
            <a:r>
              <a:rPr lang="it-IT" sz="1400" b="1" dirty="0"/>
              <a:t>sync</a:t>
            </a:r>
            <a:r>
              <a:rPr lang="it-IT" sz="1400" dirty="0"/>
              <a:t>, Sequelize permette di creare e aggiornare automaticamente le tabelle del database direttamente dal codice.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PostgreSQL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 sz="1200" b="1" dirty="0"/>
              <a:t>Affidabilità</a:t>
            </a:r>
            <a:r>
              <a:rPr lang="it-IT" sz="1200" dirty="0"/>
              <a:t>: Sistema robusto grazie al </a:t>
            </a:r>
            <a:r>
              <a:rPr lang="it-IT" sz="1200" b="1" dirty="0"/>
              <a:t>Write-Ahead Logging (WAL) </a:t>
            </a:r>
            <a:r>
              <a:rPr lang="it-IT" sz="1200" dirty="0"/>
              <a:t>e alla gestione dei processi che garantiscono la consistenza dei dati anche in caso di guasti.</a:t>
            </a:r>
          </a:p>
          <a:p>
            <a:pPr rtl="0"/>
            <a:r>
              <a:rPr lang="it-IT" sz="1200" b="1" dirty="0"/>
              <a:t>Performance</a:t>
            </a:r>
            <a:r>
              <a:rPr lang="it-IT" sz="1200" dirty="0"/>
              <a:t>: Capacità di gestire query complesse e carichi di lavoro intensivi attraverso processi paralleli come i </a:t>
            </a:r>
            <a:r>
              <a:rPr lang="it-IT" sz="1200" b="1" dirty="0"/>
              <a:t>background workers</a:t>
            </a:r>
            <a:r>
              <a:rPr lang="it-IT" sz="1200" dirty="0"/>
              <a:t>.</a:t>
            </a:r>
          </a:p>
          <a:p>
            <a:pPr rtl="0"/>
            <a:r>
              <a:rPr lang="it-IT" sz="1200" b="1" dirty="0"/>
              <a:t>Funzionalità avanzate</a:t>
            </a:r>
            <a:r>
              <a:rPr lang="it-IT" sz="1200" dirty="0"/>
              <a:t>: Supporto nativo per JSON, array e ricerca full-text offrendo flessibilità per dati strutturati e non strutturati.</a:t>
            </a:r>
          </a:p>
          <a:p>
            <a:pPr rtl="0"/>
            <a:r>
              <a:rPr lang="it-IT" sz="1200" b="1" dirty="0"/>
              <a:t>Open Source</a:t>
            </a:r>
            <a:r>
              <a:rPr lang="it-IT" sz="1200" dirty="0"/>
              <a:t>: Software libero e gratuito, senza nessun costo di licenza.</a:t>
            </a:r>
          </a:p>
        </p:txBody>
      </p:sp>
      <p:pic>
        <p:nvPicPr>
          <p:cNvPr id="15" name="Immagine 14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4E26B107-C5A3-A2FC-05D9-0F281ABF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0" y="3179767"/>
            <a:ext cx="5508626" cy="3894988"/>
          </a:xfrm>
          <a:prstGeom prst="rect">
            <a:avLst/>
          </a:prstGeom>
        </p:spPr>
      </p:pic>
      <p:pic>
        <p:nvPicPr>
          <p:cNvPr id="25" name="Immagine 2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8866989-ABE3-01C3-878A-BFBD87E46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817" y="1013635"/>
            <a:ext cx="5205031" cy="27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5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804BF-43A3-440C-5811-881D4396A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EFBDA9C-12AF-42CB-7A6C-7489719D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Libreria per l’autenticazione: Passport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4E69957-E227-A3CF-B56A-1EE47F107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80" y="1019402"/>
            <a:ext cx="10615840" cy="2409598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Flessibilità</a:t>
            </a:r>
            <a:r>
              <a:rPr lang="it-IT" dirty="0"/>
              <a:t>: Supporto per diverse strategie di autenticazione (JWT, OAuth, ecc.).</a:t>
            </a:r>
          </a:p>
          <a:p>
            <a:pPr rtl="0"/>
            <a:r>
              <a:rPr lang="it-IT" b="1" dirty="0"/>
              <a:t>Facile integrazione</a:t>
            </a:r>
            <a:r>
              <a:rPr lang="it-IT" dirty="0"/>
              <a:t>: Si combina perfettamente con Express.</a:t>
            </a:r>
          </a:p>
          <a:p>
            <a:pPr rtl="0"/>
            <a:r>
              <a:rPr lang="it-IT" b="1" dirty="0"/>
              <a:t>Sicurezza</a:t>
            </a:r>
            <a:r>
              <a:rPr lang="it-IT" dirty="0"/>
              <a:t>: Design robusto per proteggere i dati degli utenti.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05BB21B-386F-3ABA-0750-CE419618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it-IT" sz="800"/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CACE648-CFE3-F7EC-1B47-F7A71CB552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2863844"/>
            <a:ext cx="7082971" cy="39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Virtualizzazione e Cloud Hosting: Docker + AWS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it-IT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it-IT" sz="80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Perché Docker?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018" y="2542907"/>
            <a:ext cx="2859548" cy="4245175"/>
          </a:xfrm>
        </p:spPr>
        <p:txBody>
          <a:bodyPr rtlCol="0">
            <a:normAutofit/>
          </a:bodyPr>
          <a:lstStyle/>
          <a:p>
            <a:pPr marL="173038" lvl="1" indent="-173038"/>
            <a:r>
              <a:rPr lang="it-IT" sz="1400" b="1" dirty="0"/>
              <a:t>Consistenza</a:t>
            </a:r>
            <a:r>
              <a:rPr lang="it-IT" sz="1400" dirty="0"/>
              <a:t>: Garantisce che l’applicazione funzioni in modo uniforme in ambienti di sviluppo, testing e produzione.</a:t>
            </a:r>
          </a:p>
          <a:p>
            <a:pPr marL="173038" lvl="1" indent="-173038"/>
            <a:r>
              <a:rPr lang="it-IT" sz="1400" b="1" dirty="0"/>
              <a:t>Facile distribuzione</a:t>
            </a:r>
            <a:r>
              <a:rPr lang="it-IT" sz="1400" dirty="0"/>
              <a:t>: Automatizza il setup, l’isolamento delle dipendenze e il deployment, riducendo gli errori manuali.</a:t>
            </a:r>
          </a:p>
          <a:p>
            <a:pPr marL="173038" lvl="1" indent="-173038"/>
            <a:r>
              <a:rPr lang="it-IT" sz="1400" b="1" dirty="0"/>
              <a:t>Portabilità: </a:t>
            </a:r>
            <a:r>
              <a:rPr lang="it-IT" sz="1400" dirty="0"/>
              <a:t>Le immagini Docker sono riutilizzabili e portabili tra sistemi operativi e ambienti diversi.</a:t>
            </a:r>
          </a:p>
          <a:p>
            <a:pPr marL="173038" lvl="1" indent="-173038"/>
            <a:r>
              <a:rPr lang="it-IT" sz="1400" b="1" dirty="0"/>
              <a:t>Scalabilità</a:t>
            </a:r>
            <a:r>
              <a:rPr lang="it-IT" sz="1400" dirty="0"/>
              <a:t>: Ideale per gestire architetture basate su microservizi, permettendo di aggiungere o rimuovere container facilmente.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Perché AWS?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542909"/>
            <a:ext cx="2859548" cy="3545375"/>
          </a:xfrm>
        </p:spPr>
        <p:txBody>
          <a:bodyPr rtlCol="0">
            <a:normAutofit fontScale="92500" lnSpcReduction="10000"/>
          </a:bodyPr>
          <a:lstStyle/>
          <a:p>
            <a:pPr marL="173038" lvl="1" indent="-173038"/>
            <a:r>
              <a:rPr lang="it-IT" sz="1400" b="1" dirty="0"/>
              <a:t>Affidabilità</a:t>
            </a:r>
            <a:r>
              <a:rPr lang="it-IT" sz="1400" dirty="0"/>
              <a:t>: Leader mondiale nei servizi cloud, con elevati SLA che garantiscono disponibilità e continuità del servizio.</a:t>
            </a:r>
          </a:p>
          <a:p>
            <a:pPr marL="173038" lvl="1" indent="-173038"/>
            <a:r>
              <a:rPr lang="it-IT" sz="1400" b="1" dirty="0"/>
              <a:t>Scalabilità</a:t>
            </a:r>
            <a:r>
              <a:rPr lang="it-IT" sz="1400" dirty="0"/>
              <a:t>: Permette di adattare le risorse in modo dinamico al carico dell’applicazione, sia verticale che orizzontale.</a:t>
            </a:r>
          </a:p>
          <a:p>
            <a:pPr marL="173038" lvl="1" indent="-173038"/>
            <a:r>
              <a:rPr lang="it-IT" sz="1400" b="1" dirty="0"/>
              <a:t>Ecosistema completo</a:t>
            </a:r>
            <a:r>
              <a:rPr lang="it-IT" sz="1400" dirty="0"/>
              <a:t>: Include database, storage, networking e strumenti avanzati per lo sviluppo e il monitoraggio.</a:t>
            </a:r>
          </a:p>
          <a:p>
            <a:pPr marL="173038" lvl="1" indent="-173038"/>
            <a:r>
              <a:rPr lang="it-IT" sz="1400" b="1" dirty="0"/>
              <a:t>Sicurezza avanzata</a:t>
            </a:r>
            <a:r>
              <a:rPr lang="it-IT" sz="1400" dirty="0"/>
              <a:t>: Offre strumenti integrati per proteggere applicazioni e dati, come crittografia, gestione delle chiavi e firewall personalizzabili.</a:t>
            </a:r>
          </a:p>
          <a:p>
            <a:pPr marL="173038" lvl="1" indent="-173038"/>
            <a:r>
              <a:rPr lang="it-IT" sz="1400" b="1" dirty="0"/>
              <a:t>Pay-</a:t>
            </a:r>
            <a:r>
              <a:rPr lang="it-IT" sz="1400" b="1" dirty="0" err="1"/>
              <a:t>as</a:t>
            </a:r>
            <a:r>
              <a:rPr lang="it-IT" sz="1400" b="1" dirty="0"/>
              <a:t>-</a:t>
            </a:r>
            <a:r>
              <a:rPr lang="it-IT" sz="1400" b="1" dirty="0" err="1"/>
              <a:t>you</a:t>
            </a:r>
            <a:r>
              <a:rPr lang="it-IT" sz="1400" b="1" dirty="0"/>
              <a:t>-go</a:t>
            </a:r>
            <a:r>
              <a:rPr lang="it-IT" sz="1400" dirty="0"/>
              <a:t>: Modello di pricing flessibile che ottimizza i costi in base al consumo effettivo delle risorse.</a:t>
            </a:r>
          </a:p>
        </p:txBody>
      </p:sp>
      <p:pic>
        <p:nvPicPr>
          <p:cNvPr id="18" name="Immagine 17" descr="Immagine che contiene schermata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E5493E9-ED93-E93A-D638-C089406E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52" y="1469860"/>
            <a:ext cx="5757417" cy="4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21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615_TF34126823" id="{610AE942-5023-4B45-97C5-81F18F293B66}" vid="{BD789851-8D72-4CEC-ABDE-673FFDCAD47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a4d6ee7-f5b3-49d0-ab0e-5114de730973}" enabled="1" method="Privileged" siteId="{028226e0-99ea-4fab-9d1b-daa440c9e28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classica a blocchi</Template>
  <TotalTime>472</TotalTime>
  <Words>1452</Words>
  <Application>Microsoft Office PowerPoint</Application>
  <PresentationFormat>Widescreen</PresentationFormat>
  <Paragraphs>138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di Office</vt:lpstr>
      <vt:lpstr>DietiDeals24</vt:lpstr>
      <vt:lpstr>Introduzione</vt:lpstr>
      <vt:lpstr>BidHub</vt:lpstr>
      <vt:lpstr>Tecnologie utilizzate</vt:lpstr>
      <vt:lpstr>Front-end: Flutter</vt:lpstr>
      <vt:lpstr>Back-end: Node.js + Express</vt:lpstr>
      <vt:lpstr>Database + ORM: PostgreSQL e Sequelize</vt:lpstr>
      <vt:lpstr>Libreria per l’autenticazione: Passport</vt:lpstr>
      <vt:lpstr>Virtualizzazione e Cloud Hosting: Docker + AWS</vt:lpstr>
      <vt:lpstr>Mockup dell’applicazione: Navigazione e Funzionalità chiave</vt:lpstr>
      <vt:lpstr>Analisi</vt:lpstr>
      <vt:lpstr>Analisi: Report SonarQube</vt:lpstr>
      <vt:lpstr>Analisi: Report SonarQube</vt:lpstr>
      <vt:lpstr>Punti di forza dell’applicazione</vt:lpstr>
      <vt:lpstr>Valutazione degli utenti</vt:lpstr>
      <vt:lpstr>Confronto della soglia di apprendimento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Giordano Vincenzo</dc:creator>
  <cp:lastModifiedBy>ANDREA MIGLIORISI</cp:lastModifiedBy>
  <cp:revision>52</cp:revision>
  <dcterms:created xsi:type="dcterms:W3CDTF">2024-12-02T14:15:54Z</dcterms:created>
  <dcterms:modified xsi:type="dcterms:W3CDTF">2024-12-12T20:24:45Z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2024-12-12T20:24:44Z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19c72e7d-6df8-4d27-af13-d5f5bf69275e</vt:lpwstr>
  </property>
  <property fmtid="{D5CDD505-2E9C-101B-9397-08002B2CF9AE}" pid="8" name="MSIP_Label_2ad0b24d-6422-44b0-b3de-abb3a9e8c81a_ContentBits">
    <vt:lpwstr>0</vt:lpwstr>
  </property>
</Properties>
</file>